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530" r:id="rId3"/>
    <p:sldId id="531" r:id="rId4"/>
    <p:sldId id="532" r:id="rId5"/>
    <p:sldId id="533" r:id="rId6"/>
    <p:sldId id="534" r:id="rId7"/>
    <p:sldId id="535" r:id="rId8"/>
    <p:sldId id="529" r:id="rId9"/>
    <p:sldId id="523" r:id="rId10"/>
    <p:sldId id="524" r:id="rId11"/>
    <p:sldId id="525" r:id="rId12"/>
    <p:sldId id="526" r:id="rId13"/>
    <p:sldId id="527" r:id="rId14"/>
    <p:sldId id="528" r:id="rId15"/>
    <p:sldId id="536" r:id="rId16"/>
    <p:sldId id="537" r:id="rId17"/>
    <p:sldId id="538" r:id="rId18"/>
    <p:sldId id="539" r:id="rId19"/>
    <p:sldId id="540" r:id="rId20"/>
    <p:sldId id="541" r:id="rId21"/>
    <p:sldId id="542" r:id="rId22"/>
    <p:sldId id="543" r:id="rId23"/>
    <p:sldId id="544" r:id="rId24"/>
    <p:sldId id="545" r:id="rId25"/>
    <p:sldId id="546" r:id="rId26"/>
    <p:sldId id="547" r:id="rId27"/>
    <p:sldId id="519" r:id="rId28"/>
    <p:sldId id="548" r:id="rId29"/>
    <p:sldId id="555" r:id="rId30"/>
    <p:sldId id="550" r:id="rId31"/>
    <p:sldId id="551" r:id="rId32"/>
    <p:sldId id="552" r:id="rId33"/>
    <p:sldId id="553" r:id="rId34"/>
    <p:sldId id="549" r:id="rId35"/>
    <p:sldId id="520" r:id="rId36"/>
    <p:sldId id="521" r:id="rId37"/>
    <p:sldId id="522" r:id="rId38"/>
    <p:sldId id="318" r:id="rId39"/>
    <p:sldId id="494" r:id="rId40"/>
    <p:sldId id="495" r:id="rId41"/>
    <p:sldId id="496" r:id="rId42"/>
    <p:sldId id="497" r:id="rId43"/>
    <p:sldId id="425" r:id="rId44"/>
    <p:sldId id="426" r:id="rId45"/>
    <p:sldId id="427" r:id="rId46"/>
    <p:sldId id="428" r:id="rId47"/>
    <p:sldId id="429" r:id="rId48"/>
    <p:sldId id="430" r:id="rId49"/>
    <p:sldId id="258" r:id="rId50"/>
    <p:sldId id="259" r:id="rId51"/>
    <p:sldId id="260" r:id="rId52"/>
    <p:sldId id="261" r:id="rId53"/>
    <p:sldId id="262" r:id="rId54"/>
    <p:sldId id="343" r:id="rId55"/>
    <p:sldId id="436" r:id="rId56"/>
    <p:sldId id="439" r:id="rId57"/>
    <p:sldId id="437" r:id="rId58"/>
    <p:sldId id="438" r:id="rId59"/>
    <p:sldId id="440" r:id="rId60"/>
    <p:sldId id="441" r:id="rId61"/>
    <p:sldId id="442" r:id="rId62"/>
    <p:sldId id="443" r:id="rId63"/>
    <p:sldId id="444" r:id="rId64"/>
    <p:sldId id="445" r:id="rId65"/>
    <p:sldId id="446" r:id="rId66"/>
    <p:sldId id="447" r:id="rId67"/>
    <p:sldId id="448" r:id="rId68"/>
    <p:sldId id="449" r:id="rId69"/>
    <p:sldId id="450" r:id="rId70"/>
    <p:sldId id="451" r:id="rId71"/>
    <p:sldId id="334" r:id="rId72"/>
    <p:sldId id="460" r:id="rId73"/>
    <p:sldId id="461" r:id="rId74"/>
    <p:sldId id="462" r:id="rId75"/>
    <p:sldId id="554" r:id="rId76"/>
    <p:sldId id="463" r:id="rId77"/>
    <p:sldId id="464" r:id="rId78"/>
    <p:sldId id="465" r:id="rId79"/>
    <p:sldId id="466" r:id="rId80"/>
    <p:sldId id="467" r:id="rId81"/>
    <p:sldId id="514" r:id="rId82"/>
    <p:sldId id="515" r:id="rId83"/>
    <p:sldId id="468" r:id="rId84"/>
    <p:sldId id="469" r:id="rId85"/>
    <p:sldId id="470" r:id="rId86"/>
    <p:sldId id="471" r:id="rId87"/>
    <p:sldId id="472" r:id="rId88"/>
    <p:sldId id="452" r:id="rId89"/>
    <p:sldId id="453" r:id="rId90"/>
    <p:sldId id="454" r:id="rId91"/>
    <p:sldId id="455" r:id="rId92"/>
    <p:sldId id="456" r:id="rId93"/>
    <p:sldId id="457" r:id="rId94"/>
    <p:sldId id="458" r:id="rId95"/>
    <p:sldId id="459" r:id="rId96"/>
    <p:sldId id="290" r:id="rId97"/>
    <p:sldId id="291" r:id="rId98"/>
    <p:sldId id="292" r:id="rId99"/>
    <p:sldId id="293" r:id="rId100"/>
    <p:sldId id="294" r:id="rId101"/>
    <p:sldId id="295" r:id="rId102"/>
    <p:sldId id="296" r:id="rId103"/>
    <p:sldId id="297" r:id="rId104"/>
    <p:sldId id="298" r:id="rId105"/>
    <p:sldId id="299" r:id="rId106"/>
    <p:sldId id="300" r:id="rId107"/>
    <p:sldId id="301" r:id="rId108"/>
    <p:sldId id="302" r:id="rId109"/>
    <p:sldId id="303" r:id="rId110"/>
    <p:sldId id="304" r:id="rId111"/>
    <p:sldId id="305" r:id="rId112"/>
    <p:sldId id="306" r:id="rId113"/>
    <p:sldId id="307" r:id="rId114"/>
    <p:sldId id="308" r:id="rId115"/>
    <p:sldId id="309" r:id="rId116"/>
    <p:sldId id="310" r:id="rId117"/>
    <p:sldId id="311" r:id="rId118"/>
    <p:sldId id="312" r:id="rId119"/>
    <p:sldId id="313" r:id="rId120"/>
    <p:sldId id="473" r:id="rId121"/>
    <p:sldId id="474" r:id="rId122"/>
    <p:sldId id="475" r:id="rId123"/>
    <p:sldId id="476" r:id="rId124"/>
    <p:sldId id="477" r:id="rId125"/>
    <p:sldId id="478" r:id="rId126"/>
    <p:sldId id="479" r:id="rId127"/>
    <p:sldId id="480" r:id="rId128"/>
    <p:sldId id="516" r:id="rId129"/>
    <p:sldId id="517" r:id="rId130"/>
    <p:sldId id="481" r:id="rId131"/>
    <p:sldId id="314" r:id="rId132"/>
    <p:sldId id="315" r:id="rId133"/>
    <p:sldId id="316" r:id="rId134"/>
    <p:sldId id="317" r:id="rId135"/>
    <p:sldId id="323" r:id="rId136"/>
    <p:sldId id="324" r:id="rId137"/>
    <p:sldId id="325" r:id="rId138"/>
    <p:sldId id="326" r:id="rId139"/>
    <p:sldId id="327" r:id="rId140"/>
    <p:sldId id="328" r:id="rId141"/>
    <p:sldId id="329" r:id="rId142"/>
    <p:sldId id="330" r:id="rId143"/>
    <p:sldId id="331" r:id="rId144"/>
    <p:sldId id="332" r:id="rId145"/>
    <p:sldId id="338" r:id="rId146"/>
    <p:sldId id="335" r:id="rId147"/>
    <p:sldId id="336" r:id="rId148"/>
    <p:sldId id="337" r:id="rId149"/>
    <p:sldId id="392" r:id="rId150"/>
    <p:sldId id="339" r:id="rId151"/>
    <p:sldId id="340" r:id="rId152"/>
    <p:sldId id="341" r:id="rId153"/>
    <p:sldId id="342" r:id="rId154"/>
    <p:sldId id="347" r:id="rId155"/>
    <p:sldId id="348" r:id="rId156"/>
    <p:sldId id="355" r:id="rId157"/>
    <p:sldId id="344" r:id="rId158"/>
    <p:sldId id="345" r:id="rId159"/>
    <p:sldId id="349" r:id="rId160"/>
    <p:sldId id="350" r:id="rId161"/>
    <p:sldId id="351" r:id="rId162"/>
    <p:sldId id="352" r:id="rId163"/>
    <p:sldId id="353" r:id="rId164"/>
    <p:sldId id="354" r:id="rId165"/>
    <p:sldId id="346" r:id="rId166"/>
    <p:sldId id="357" r:id="rId167"/>
    <p:sldId id="356" r:id="rId168"/>
    <p:sldId id="358" r:id="rId169"/>
    <p:sldId id="359" r:id="rId170"/>
    <p:sldId id="360" r:id="rId171"/>
    <p:sldId id="361" r:id="rId172"/>
    <p:sldId id="377" r:id="rId173"/>
    <p:sldId id="378" r:id="rId174"/>
    <p:sldId id="379" r:id="rId175"/>
    <p:sldId id="380" r:id="rId176"/>
    <p:sldId id="382" r:id="rId177"/>
    <p:sldId id="383" r:id="rId178"/>
    <p:sldId id="384" r:id="rId179"/>
    <p:sldId id="385" r:id="rId180"/>
    <p:sldId id="386" r:id="rId181"/>
    <p:sldId id="387" r:id="rId182"/>
    <p:sldId id="388" r:id="rId183"/>
    <p:sldId id="389" r:id="rId184"/>
    <p:sldId id="390" r:id="rId185"/>
    <p:sldId id="391" r:id="rId186"/>
    <p:sldId id="362" r:id="rId187"/>
    <p:sldId id="363" r:id="rId188"/>
    <p:sldId id="364" r:id="rId189"/>
    <p:sldId id="365" r:id="rId190"/>
    <p:sldId id="366" r:id="rId191"/>
    <p:sldId id="367" r:id="rId192"/>
    <p:sldId id="368" r:id="rId193"/>
    <p:sldId id="369" r:id="rId194"/>
    <p:sldId id="370" r:id="rId195"/>
    <p:sldId id="371" r:id="rId196"/>
    <p:sldId id="372" r:id="rId197"/>
    <p:sldId id="373" r:id="rId198"/>
    <p:sldId id="374" r:id="rId199"/>
    <p:sldId id="375" r:id="rId200"/>
    <p:sldId id="376" r:id="rId201"/>
    <p:sldId id="556" r:id="rId202"/>
    <p:sldId id="557" r:id="rId203"/>
    <p:sldId id="558" r:id="rId2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07" autoAdjust="0"/>
    <p:restoredTop sz="94255" autoAdjust="0"/>
  </p:normalViewPr>
  <p:slideViewPr>
    <p:cSldViewPr snapToGrid="0">
      <p:cViewPr varScale="1">
        <p:scale>
          <a:sx n="70" d="100"/>
          <a:sy n="70" d="100"/>
        </p:scale>
        <p:origin x="56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viewProps" Target="viewProp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4F5D698-80FB-401A-B321-B792AEAEA461}" type="datetimeFigureOut">
              <a:rPr lang="en-IN" smtClean="0"/>
              <a:t>02-03-2016</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1B52500-6914-4BC0-941D-AE8300946BD9}" type="slidenum">
              <a:rPr lang="en-IN" smtClean="0"/>
              <a:t>‹#›</a:t>
            </a:fld>
            <a:endParaRPr lang="en-IN"/>
          </a:p>
        </p:txBody>
      </p:sp>
    </p:spTree>
    <p:extLst>
      <p:ext uri="{BB962C8B-B14F-4D97-AF65-F5344CB8AC3E}">
        <p14:creationId xmlns:p14="http://schemas.microsoft.com/office/powerpoint/2010/main" val="1835385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F5D698-80FB-401A-B321-B792AEAEA461}" type="datetimeFigureOut">
              <a:rPr lang="en-IN" smtClean="0"/>
              <a:t>02-03-2016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B52500-6914-4BC0-941D-AE8300946BD9}" type="slidenum">
              <a:rPr lang="en-IN" smtClean="0"/>
              <a:t>‹#›</a:t>
            </a:fld>
            <a:endParaRPr lang="en-IN"/>
          </a:p>
        </p:txBody>
      </p:sp>
    </p:spTree>
    <p:extLst>
      <p:ext uri="{BB962C8B-B14F-4D97-AF65-F5344CB8AC3E}">
        <p14:creationId xmlns:p14="http://schemas.microsoft.com/office/powerpoint/2010/main" val="931318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F5D698-80FB-401A-B321-B792AEAEA461}" type="datetimeFigureOut">
              <a:rPr lang="en-IN" smtClean="0"/>
              <a:t>02-03-2016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B52500-6914-4BC0-941D-AE8300946BD9}" type="slidenum">
              <a:rPr lang="en-IN" smtClean="0"/>
              <a:t>‹#›</a:t>
            </a:fld>
            <a:endParaRPr lang="en-IN"/>
          </a:p>
        </p:txBody>
      </p:sp>
    </p:spTree>
    <p:extLst>
      <p:ext uri="{BB962C8B-B14F-4D97-AF65-F5344CB8AC3E}">
        <p14:creationId xmlns:p14="http://schemas.microsoft.com/office/powerpoint/2010/main" val="2119375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F5D698-80FB-401A-B321-B792AEAEA461}" type="datetimeFigureOut">
              <a:rPr lang="en-IN" smtClean="0"/>
              <a:t>02-03-2016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B52500-6914-4BC0-941D-AE8300946BD9}" type="slidenum">
              <a:rPr lang="en-IN" smtClean="0"/>
              <a:t>‹#›</a:t>
            </a:fld>
            <a:endParaRPr lang="en-IN"/>
          </a:p>
        </p:txBody>
      </p:sp>
    </p:spTree>
    <p:extLst>
      <p:ext uri="{BB962C8B-B14F-4D97-AF65-F5344CB8AC3E}">
        <p14:creationId xmlns:p14="http://schemas.microsoft.com/office/powerpoint/2010/main" val="1673908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F5D698-80FB-401A-B321-B792AEAEA461}" type="datetimeFigureOut">
              <a:rPr lang="en-IN" smtClean="0"/>
              <a:t>02-03-2016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B52500-6914-4BC0-941D-AE8300946BD9}" type="slidenum">
              <a:rPr lang="en-IN" smtClean="0"/>
              <a:t>‹#›</a:t>
            </a:fld>
            <a:endParaRPr lang="en-IN"/>
          </a:p>
        </p:txBody>
      </p:sp>
    </p:spTree>
    <p:extLst>
      <p:ext uri="{BB962C8B-B14F-4D97-AF65-F5344CB8AC3E}">
        <p14:creationId xmlns:p14="http://schemas.microsoft.com/office/powerpoint/2010/main" val="1821803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4F5D698-80FB-401A-B321-B792AEAEA461}" type="datetimeFigureOut">
              <a:rPr lang="en-IN" smtClean="0"/>
              <a:t>02-03-2016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B52500-6914-4BC0-941D-AE8300946BD9}" type="slidenum">
              <a:rPr lang="en-IN" smtClean="0"/>
              <a:t>‹#›</a:t>
            </a:fld>
            <a:endParaRPr lang="en-IN"/>
          </a:p>
        </p:txBody>
      </p:sp>
    </p:spTree>
    <p:extLst>
      <p:ext uri="{BB962C8B-B14F-4D97-AF65-F5344CB8AC3E}">
        <p14:creationId xmlns:p14="http://schemas.microsoft.com/office/powerpoint/2010/main" val="1439750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4F5D698-80FB-401A-B321-B792AEAEA461}" type="datetimeFigureOut">
              <a:rPr lang="en-IN" smtClean="0"/>
              <a:t>02-03-2016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1B52500-6914-4BC0-941D-AE8300946BD9}" type="slidenum">
              <a:rPr lang="en-IN" smtClean="0"/>
              <a:t>‹#›</a:t>
            </a:fld>
            <a:endParaRPr lang="en-IN"/>
          </a:p>
        </p:txBody>
      </p:sp>
    </p:spTree>
    <p:extLst>
      <p:ext uri="{BB962C8B-B14F-4D97-AF65-F5344CB8AC3E}">
        <p14:creationId xmlns:p14="http://schemas.microsoft.com/office/powerpoint/2010/main" val="286477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F5D698-80FB-401A-B321-B792AEAEA461}" type="datetimeFigureOut">
              <a:rPr lang="en-IN" smtClean="0"/>
              <a:t>02-03-2016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1B52500-6914-4BC0-941D-AE8300946BD9}" type="slidenum">
              <a:rPr lang="en-IN" smtClean="0"/>
              <a:t>‹#›</a:t>
            </a:fld>
            <a:endParaRPr lang="en-IN"/>
          </a:p>
        </p:txBody>
      </p:sp>
    </p:spTree>
    <p:extLst>
      <p:ext uri="{BB962C8B-B14F-4D97-AF65-F5344CB8AC3E}">
        <p14:creationId xmlns:p14="http://schemas.microsoft.com/office/powerpoint/2010/main" val="2356399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F5D698-80FB-401A-B321-B792AEAEA461}" type="datetimeFigureOut">
              <a:rPr lang="en-IN" smtClean="0"/>
              <a:t>02-03-2016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1B52500-6914-4BC0-941D-AE8300946BD9}" type="slidenum">
              <a:rPr lang="en-IN" smtClean="0"/>
              <a:t>‹#›</a:t>
            </a:fld>
            <a:endParaRPr lang="en-IN"/>
          </a:p>
        </p:txBody>
      </p:sp>
    </p:spTree>
    <p:extLst>
      <p:ext uri="{BB962C8B-B14F-4D97-AF65-F5344CB8AC3E}">
        <p14:creationId xmlns:p14="http://schemas.microsoft.com/office/powerpoint/2010/main" val="3424299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Click to edit Master text styles</a:t>
            </a:r>
          </a:p>
        </p:txBody>
      </p:sp>
      <p:sp>
        <p:nvSpPr>
          <p:cNvPr id="5" name="Date Placeholder 4"/>
          <p:cNvSpPr>
            <a:spLocks noGrp="1"/>
          </p:cNvSpPr>
          <p:nvPr>
            <p:ph type="dt" sz="half" idx="10"/>
          </p:nvPr>
        </p:nvSpPr>
        <p:spPr/>
        <p:txBody>
          <a:bodyPr/>
          <a:lstStyle/>
          <a:p>
            <a:fld id="{C4F5D698-80FB-401A-B321-B792AEAEA461}" type="datetimeFigureOut">
              <a:rPr lang="en-IN" smtClean="0"/>
              <a:t>02-03-2016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1B52500-6914-4BC0-941D-AE8300946BD9}" type="slidenum">
              <a:rPr lang="en-IN" smtClean="0"/>
              <a:t>‹#›</a:t>
            </a:fld>
            <a:endParaRPr lang="en-IN"/>
          </a:p>
        </p:txBody>
      </p:sp>
    </p:spTree>
    <p:extLst>
      <p:ext uri="{BB962C8B-B14F-4D97-AF65-F5344CB8AC3E}">
        <p14:creationId xmlns:p14="http://schemas.microsoft.com/office/powerpoint/2010/main" val="3893638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4F5D698-80FB-401A-B321-B792AEAEA461}" type="datetimeFigureOut">
              <a:rPr lang="en-IN" smtClean="0"/>
              <a:t>02-03-2016</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1B52500-6914-4BC0-941D-AE8300946BD9}" type="slidenum">
              <a:rPr lang="en-IN" smtClean="0"/>
              <a:t>‹#›</a:t>
            </a:fld>
            <a:endParaRPr lang="en-IN"/>
          </a:p>
        </p:txBody>
      </p:sp>
    </p:spTree>
    <p:extLst>
      <p:ext uri="{BB962C8B-B14F-4D97-AF65-F5344CB8AC3E}">
        <p14:creationId xmlns:p14="http://schemas.microsoft.com/office/powerpoint/2010/main" val="6039224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4F5D698-80FB-401A-B321-B792AEAEA461}" type="datetimeFigureOut">
              <a:rPr lang="en-IN" smtClean="0"/>
              <a:t>02-03-2016</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1B52500-6914-4BC0-941D-AE8300946BD9}" type="slidenum">
              <a:rPr lang="en-IN" smtClean="0"/>
              <a:t>‹#›</a:t>
            </a:fld>
            <a:endParaRPr lang="en-IN"/>
          </a:p>
        </p:txBody>
      </p:sp>
    </p:spTree>
    <p:extLst>
      <p:ext uri="{BB962C8B-B14F-4D97-AF65-F5344CB8AC3E}">
        <p14:creationId xmlns:p14="http://schemas.microsoft.com/office/powerpoint/2010/main" val="3546931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hyperlink" Target="Java7.pdf" TargetMode="Externa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Java / J2EE Performance Analysis</a:t>
            </a:r>
            <a:endParaRPr lang="en-IN" dirty="0"/>
          </a:p>
        </p:txBody>
      </p:sp>
      <p:sp>
        <p:nvSpPr>
          <p:cNvPr id="3" name="Subtitle 2"/>
          <p:cNvSpPr>
            <a:spLocks noGrp="1"/>
          </p:cNvSpPr>
          <p:nvPr>
            <p:ph type="subTitle" idx="1"/>
          </p:nvPr>
        </p:nvSpPr>
        <p:spPr/>
        <p:txBody>
          <a:bodyPr/>
          <a:lstStyle/>
          <a:p>
            <a:r>
              <a:rPr lang="en-IN" dirty="0" smtClean="0"/>
              <a:t>Parameswari </a:t>
            </a:r>
            <a:r>
              <a:rPr lang="en-IN" dirty="0" err="1" smtClean="0"/>
              <a:t>Ettiappan</a:t>
            </a:r>
            <a:endParaRPr lang="en-IN" dirty="0"/>
          </a:p>
        </p:txBody>
      </p:sp>
    </p:spTree>
    <p:extLst>
      <p:ext uri="{BB962C8B-B14F-4D97-AF65-F5344CB8AC3E}">
        <p14:creationId xmlns:p14="http://schemas.microsoft.com/office/powerpoint/2010/main" val="640237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Young Generation</a:t>
            </a:r>
            <a:br>
              <a:rPr lang="en-IN" dirty="0"/>
            </a:br>
            <a:endParaRPr lang="en-IN" dirty="0"/>
          </a:p>
        </p:txBody>
      </p:sp>
      <p:sp>
        <p:nvSpPr>
          <p:cNvPr id="3" name="Content Placeholder 2"/>
          <p:cNvSpPr>
            <a:spLocks noGrp="1"/>
          </p:cNvSpPr>
          <p:nvPr>
            <p:ph idx="1"/>
          </p:nvPr>
        </p:nvSpPr>
        <p:spPr/>
        <p:txBody>
          <a:bodyPr/>
          <a:lstStyle/>
          <a:p>
            <a:pPr lvl="1">
              <a:buFont typeface="Arial" panose="020B0604020202020204" pitchFamily="34" charset="0"/>
              <a:buChar char="•"/>
            </a:pPr>
            <a:endParaRPr lang="en-IN" dirty="0" smtClean="0"/>
          </a:p>
          <a:p>
            <a:pPr lvl="1">
              <a:buFont typeface="Arial" panose="020B0604020202020204" pitchFamily="34" charset="0"/>
              <a:buChar char="•"/>
            </a:pPr>
            <a:r>
              <a:rPr lang="en-IN" dirty="0" smtClean="0"/>
              <a:t>Young generation is the place where all the new objects are created.</a:t>
            </a:r>
          </a:p>
          <a:p>
            <a:pPr lvl="1">
              <a:buFont typeface="Arial" panose="020B0604020202020204" pitchFamily="34" charset="0"/>
              <a:buChar char="•"/>
            </a:pPr>
            <a:r>
              <a:rPr lang="en-IN" dirty="0" smtClean="0"/>
              <a:t>When young generation is filled, garbage collection is performed. </a:t>
            </a:r>
          </a:p>
          <a:p>
            <a:pPr lvl="1">
              <a:buFont typeface="Arial" panose="020B0604020202020204" pitchFamily="34" charset="0"/>
              <a:buChar char="•"/>
            </a:pPr>
            <a:r>
              <a:rPr lang="en-IN" dirty="0" smtClean="0"/>
              <a:t>This garbage collection is called Minor GC. </a:t>
            </a:r>
          </a:p>
          <a:p>
            <a:pPr lvl="1">
              <a:buFont typeface="Arial" panose="020B0604020202020204" pitchFamily="34" charset="0"/>
              <a:buChar char="•"/>
            </a:pPr>
            <a:r>
              <a:rPr lang="en-IN" dirty="0" smtClean="0"/>
              <a:t>Young Generation is divided into three parts</a:t>
            </a:r>
          </a:p>
          <a:p>
            <a:pPr marL="4572" lvl="1" indent="0">
              <a:buNone/>
            </a:pPr>
            <a:r>
              <a:rPr lang="en-IN" dirty="0" smtClean="0">
                <a:solidFill>
                  <a:srgbClr val="FF0000"/>
                </a:solidFill>
              </a:rPr>
              <a:t>            Eden Memory and two Survivor Memory spaces.</a:t>
            </a:r>
          </a:p>
          <a:p>
            <a:pPr lvl="1">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14934233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fontScale="70000" lnSpcReduction="20000"/>
          </a:bodyPr>
          <a:lstStyle/>
          <a:p>
            <a:pPr>
              <a:buFont typeface="Wingdings" panose="05000000000000000000" pitchFamily="2" charset="2"/>
              <a:buChar char="Ø"/>
            </a:pPr>
            <a:r>
              <a:rPr lang="en-IN" b="1" i="1" dirty="0"/>
              <a:t>Remove unused methods and </a:t>
            </a:r>
            <a:r>
              <a:rPr lang="en-IN" b="1" i="1" dirty="0" smtClean="0"/>
              <a:t>classes (</a:t>
            </a:r>
            <a:r>
              <a:rPr lang="en-IN" dirty="0"/>
              <a:t>This can include removing superclass methods that have </a:t>
            </a:r>
            <a:r>
              <a:rPr lang="en-IN" dirty="0" smtClean="0"/>
              <a:t>been overridden </a:t>
            </a:r>
            <a:r>
              <a:rPr lang="en-IN" dirty="0"/>
              <a:t>in a subclass and are never called in the </a:t>
            </a:r>
            <a:r>
              <a:rPr lang="en-IN" dirty="0" smtClean="0"/>
              <a:t>superclass)</a:t>
            </a:r>
          </a:p>
          <a:p>
            <a:pPr>
              <a:buFont typeface="Wingdings" panose="05000000000000000000" pitchFamily="2" charset="2"/>
              <a:buChar char="Ø"/>
            </a:pPr>
            <a:r>
              <a:rPr lang="en-IN" b="1" i="1" dirty="0"/>
              <a:t>Increase statically bound </a:t>
            </a:r>
            <a:r>
              <a:rPr lang="en-IN" b="1" i="1" dirty="0" smtClean="0"/>
              <a:t>calls(</a:t>
            </a:r>
            <a:r>
              <a:rPr lang="en-IN" dirty="0"/>
              <a:t>the method invocation can be compiled as a static </a:t>
            </a:r>
            <a:r>
              <a:rPr lang="en-IN" dirty="0" err="1" smtClean="0"/>
              <a:t>invocation,which</a:t>
            </a:r>
            <a:r>
              <a:rPr lang="en-IN" dirty="0" smtClean="0"/>
              <a:t> </a:t>
            </a:r>
            <a:r>
              <a:rPr lang="en-IN" dirty="0"/>
              <a:t>is faster than a dynamic </a:t>
            </a:r>
            <a:r>
              <a:rPr lang="en-IN" dirty="0" smtClean="0"/>
              <a:t>lookup)</a:t>
            </a:r>
          </a:p>
          <a:p>
            <a:pPr>
              <a:buFont typeface="Wingdings" panose="05000000000000000000" pitchFamily="2" charset="2"/>
              <a:buChar char="Ø"/>
            </a:pPr>
            <a:r>
              <a:rPr lang="en-IN" b="1" i="1" dirty="0"/>
              <a:t>Cut dead code and unnecessary instructions, including checks for </a:t>
            </a:r>
            <a:r>
              <a:rPr lang="en-IN" b="1" i="1" dirty="0" smtClean="0"/>
              <a:t>null</a:t>
            </a:r>
          </a:p>
          <a:p>
            <a:pPr>
              <a:buFont typeface="Wingdings" panose="05000000000000000000" pitchFamily="2" charset="2"/>
              <a:buChar char="Ø"/>
            </a:pPr>
            <a:r>
              <a:rPr lang="en-IN" b="1" i="1" dirty="0"/>
              <a:t>Use computationally cheaper alternatives (strength reduction</a:t>
            </a:r>
            <a:r>
              <a:rPr lang="en-IN" b="1" i="1" dirty="0" smtClean="0"/>
              <a:t>)</a:t>
            </a:r>
          </a:p>
          <a:p>
            <a:r>
              <a:rPr lang="en-IN" dirty="0"/>
              <a:t>x = x + 5;</a:t>
            </a:r>
          </a:p>
          <a:p>
            <a:r>
              <a:rPr lang="en-IN" dirty="0"/>
              <a:t>y = x/2;</a:t>
            </a:r>
          </a:p>
          <a:p>
            <a:r>
              <a:rPr lang="en-IN" dirty="0"/>
              <a:t>z = x * 4;</a:t>
            </a:r>
          </a:p>
          <a:p>
            <a:r>
              <a:rPr lang="en-IN" dirty="0"/>
              <a:t>These lines can be replaced by faster operations without altering the meaning of any statements:</a:t>
            </a:r>
          </a:p>
          <a:p>
            <a:r>
              <a:rPr lang="en-IN" dirty="0"/>
              <a:t>x += 5; //Assignment in place is faster</a:t>
            </a:r>
          </a:p>
          <a:p>
            <a:r>
              <a:rPr lang="en-IN" dirty="0"/>
              <a:t>y = x &gt;&gt; 1; //each right shift by one place is equivalent to dividing by 2</a:t>
            </a:r>
          </a:p>
          <a:p>
            <a:r>
              <a:rPr lang="en-IN" dirty="0"/>
              <a:t>z = x &lt;&lt; 2; //each left shift by one place is equivalent to multiplying by 2</a:t>
            </a:r>
            <a:endParaRPr lang="en-IN" dirty="0" smtClean="0"/>
          </a:p>
          <a:p>
            <a:pPr>
              <a:buFont typeface="Wingdings" panose="05000000000000000000" pitchFamily="2" charset="2"/>
              <a:buChar char="Ø"/>
            </a:pPr>
            <a:endParaRPr lang="en-IN" b="1" i="1" dirty="0" smtClean="0"/>
          </a:p>
          <a:p>
            <a:pPr>
              <a:buFont typeface="Wingdings" panose="05000000000000000000" pitchFamily="2" charset="2"/>
              <a:buChar char="Ø"/>
            </a:pPr>
            <a:endParaRPr lang="en-IN" b="1" i="1" dirty="0" smtClean="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4542844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dirty="0"/>
              <a:t>All the shorthand </a:t>
            </a:r>
            <a:r>
              <a:rPr lang="en-IN" dirty="0" smtClean="0"/>
              <a:t>arithmetic operators </a:t>
            </a:r>
            <a:r>
              <a:rPr lang="en-IN" dirty="0"/>
              <a:t>(++, --, +=, -=, *=, /=, |=, &amp;=) are computationally faster than their </a:t>
            </a:r>
            <a:r>
              <a:rPr lang="en-IN" dirty="0" err="1" smtClean="0"/>
              <a:t>nonshorthand</a:t>
            </a:r>
            <a:r>
              <a:rPr lang="en-IN" dirty="0" smtClean="0"/>
              <a:t> expansions.</a:t>
            </a:r>
          </a:p>
          <a:p>
            <a:pPr>
              <a:buFont typeface="Wingdings" panose="05000000000000000000" pitchFamily="2" charset="2"/>
              <a:buChar char="Ø"/>
            </a:pPr>
            <a:r>
              <a:rPr lang="en-IN" dirty="0" smtClean="0"/>
              <a:t>It should </a:t>
            </a:r>
            <a:r>
              <a:rPr lang="en-IN" dirty="0"/>
              <a:t>be used (by the coder) or replaced (by the compiler) where </a:t>
            </a:r>
            <a:r>
              <a:rPr lang="en-IN" dirty="0" smtClean="0"/>
              <a:t>appropriate</a:t>
            </a:r>
            <a:endParaRPr lang="en-IN" dirty="0"/>
          </a:p>
          <a:p>
            <a:pPr>
              <a:buFont typeface="Wingdings" panose="05000000000000000000" pitchFamily="2" charset="2"/>
              <a:buChar char="Ø"/>
            </a:pPr>
            <a:r>
              <a:rPr lang="en-IN" b="1" i="1" dirty="0"/>
              <a:t>Replace runtime computations with compiled </a:t>
            </a:r>
            <a:r>
              <a:rPr lang="en-IN" b="1" i="1" dirty="0" smtClean="0"/>
              <a:t>results</a:t>
            </a:r>
          </a:p>
          <a:p>
            <a:r>
              <a:rPr lang="en-IN" dirty="0"/>
              <a:t>String S_NINETY = "90";</a:t>
            </a:r>
          </a:p>
          <a:p>
            <a:r>
              <a:rPr lang="en-IN" dirty="0" err="1"/>
              <a:t>int</a:t>
            </a:r>
            <a:r>
              <a:rPr lang="en-IN" dirty="0"/>
              <a:t> I_NINETY = </a:t>
            </a:r>
            <a:r>
              <a:rPr lang="en-IN" dirty="0" err="1"/>
              <a:t>Integer.parseInt</a:t>
            </a:r>
            <a:r>
              <a:rPr lang="en-IN" dirty="0"/>
              <a:t>(S_NINETY</a:t>
            </a:r>
            <a:r>
              <a:rPr lang="en-IN" dirty="0" smtClean="0"/>
              <a:t>);</a:t>
            </a:r>
          </a:p>
          <a:p>
            <a:r>
              <a:rPr lang="en-IN" dirty="0" smtClean="0"/>
              <a:t>If optimization compiler knows conversion at compile time, run time compilation can be avoided.</a:t>
            </a:r>
            <a:endParaRPr lang="en-IN" dirty="0"/>
          </a:p>
        </p:txBody>
      </p:sp>
    </p:spTree>
    <p:extLst>
      <p:ext uri="{BB962C8B-B14F-4D97-AF65-F5344CB8AC3E}">
        <p14:creationId xmlns:p14="http://schemas.microsoft.com/office/powerpoint/2010/main" val="187886613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fontScale="92500" lnSpcReduction="10000"/>
          </a:bodyPr>
          <a:lstStyle/>
          <a:p>
            <a:pPr>
              <a:buFont typeface="Wingdings" panose="05000000000000000000" pitchFamily="2" charset="2"/>
              <a:buChar char="Ø"/>
            </a:pPr>
            <a:r>
              <a:rPr lang="en-IN" b="1" i="1" dirty="0"/>
              <a:t>Remove unnecessary parts of compiled </a:t>
            </a:r>
            <a:r>
              <a:rPr lang="en-IN" b="1" i="1" dirty="0" smtClean="0"/>
              <a:t>files</a:t>
            </a:r>
          </a:p>
          <a:p>
            <a:pPr>
              <a:buFont typeface="Wingdings" panose="05000000000000000000" pitchFamily="2" charset="2"/>
              <a:buChar char="Ø"/>
            </a:pPr>
            <a:r>
              <a:rPr lang="en-IN" dirty="0"/>
              <a:t>This option removes line number tables and local variable tables. </a:t>
            </a:r>
            <a:endParaRPr lang="en-IN" dirty="0" smtClean="0"/>
          </a:p>
          <a:p>
            <a:pPr>
              <a:buFont typeface="Wingdings" panose="05000000000000000000" pitchFamily="2" charset="2"/>
              <a:buChar char="Ø"/>
            </a:pPr>
            <a:r>
              <a:rPr lang="en-IN" dirty="0" smtClean="0"/>
              <a:t>The </a:t>
            </a:r>
            <a:r>
              <a:rPr lang="en-IN" dirty="0"/>
              <a:t>Java .</a:t>
            </a:r>
            <a:r>
              <a:rPr lang="en-IN" i="1" dirty="0"/>
              <a:t>class </a:t>
            </a:r>
            <a:r>
              <a:rPr lang="en-IN" dirty="0"/>
              <a:t>file </a:t>
            </a:r>
            <a:r>
              <a:rPr lang="en-IN" dirty="0" smtClean="0"/>
              <a:t>structure allows </a:t>
            </a:r>
            <a:r>
              <a:rPr lang="en-IN" dirty="0"/>
              <a:t>extra information to be </a:t>
            </a:r>
            <a:r>
              <a:rPr lang="en-IN" dirty="0" smtClean="0"/>
              <a:t>inserted.</a:t>
            </a:r>
          </a:p>
          <a:p>
            <a:pPr>
              <a:buFont typeface="Wingdings" panose="05000000000000000000" pitchFamily="2" charset="2"/>
              <a:buChar char="Ø"/>
            </a:pPr>
            <a:r>
              <a:rPr lang="en-IN" dirty="0" smtClean="0"/>
              <a:t>Some </a:t>
            </a:r>
            <a:r>
              <a:rPr lang="en-IN" dirty="0"/>
              <a:t>optimizing compilers make an effort to </a:t>
            </a:r>
            <a:r>
              <a:rPr lang="en-IN" dirty="0" smtClean="0"/>
              <a:t>remove everything </a:t>
            </a:r>
            <a:r>
              <a:rPr lang="en-IN" dirty="0"/>
              <a:t>that is not necessary for runtime execution</a:t>
            </a:r>
            <a:r>
              <a:rPr lang="en-IN" dirty="0" smtClean="0"/>
              <a:t>.</a:t>
            </a:r>
          </a:p>
          <a:p>
            <a:pPr>
              <a:buFont typeface="Wingdings" panose="05000000000000000000" pitchFamily="2" charset="2"/>
              <a:buChar char="Ø"/>
            </a:pPr>
            <a:endParaRPr lang="en-IN" dirty="0"/>
          </a:p>
          <a:p>
            <a:pPr>
              <a:buFont typeface="Wingdings" panose="05000000000000000000" pitchFamily="2" charset="2"/>
              <a:buChar char="Ø"/>
            </a:pPr>
            <a:r>
              <a:rPr lang="en-IN" b="1" i="1" dirty="0"/>
              <a:t>Reduce necessary parts of compiled </a:t>
            </a:r>
            <a:r>
              <a:rPr lang="en-IN" b="1" i="1" dirty="0" smtClean="0"/>
              <a:t>files</a:t>
            </a:r>
          </a:p>
          <a:p>
            <a:r>
              <a:rPr lang="en-IN" dirty="0"/>
              <a:t>For example, </a:t>
            </a:r>
            <a:r>
              <a:rPr lang="en-IN" dirty="0" smtClean="0"/>
              <a:t>the .</a:t>
            </a:r>
            <a:r>
              <a:rPr lang="en-IN" i="1" dirty="0"/>
              <a:t>class </a:t>
            </a:r>
            <a:r>
              <a:rPr lang="en-IN" dirty="0"/>
              <a:t>file includes a pool of constants (a structure containing various constants</a:t>
            </a:r>
            <a:r>
              <a:rPr lang="en-IN" dirty="0" smtClean="0"/>
              <a:t>).</a:t>
            </a:r>
          </a:p>
          <a:p>
            <a:r>
              <a:rPr lang="en-IN" dirty="0" smtClean="0"/>
              <a:t>An optimizing compiler </a:t>
            </a:r>
            <a:r>
              <a:rPr lang="en-IN" dirty="0"/>
              <a:t>can minimize the size of the constant pool by combining and reducing entries.</a:t>
            </a:r>
          </a:p>
        </p:txBody>
      </p:sp>
    </p:spTree>
    <p:extLst>
      <p:ext uri="{BB962C8B-B14F-4D97-AF65-F5344CB8AC3E}">
        <p14:creationId xmlns:p14="http://schemas.microsoft.com/office/powerpoint/2010/main" val="42083833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fontScale="85000" lnSpcReduction="20000"/>
          </a:bodyPr>
          <a:lstStyle/>
          <a:p>
            <a:pPr>
              <a:buFont typeface="Wingdings" panose="05000000000000000000" pitchFamily="2" charset="2"/>
              <a:buChar char="Ø"/>
            </a:pPr>
            <a:r>
              <a:rPr lang="en-IN" b="1" i="1" dirty="0"/>
              <a:t>Alter access control to speed up </a:t>
            </a:r>
            <a:r>
              <a:rPr lang="en-IN" b="1" i="1" dirty="0" smtClean="0"/>
              <a:t>invocations</a:t>
            </a:r>
          </a:p>
          <a:p>
            <a:pPr>
              <a:buFont typeface="Wingdings" panose="05000000000000000000" pitchFamily="2" charset="2"/>
              <a:buChar char="Ø"/>
            </a:pPr>
            <a:r>
              <a:rPr lang="en-IN" dirty="0"/>
              <a:t>The rationale for this is that any non-public method has </a:t>
            </a:r>
            <a:r>
              <a:rPr lang="en-IN" dirty="0" smtClean="0"/>
              <a:t>access control </a:t>
            </a:r>
            <a:r>
              <a:rPr lang="en-IN" dirty="0"/>
              <a:t>on that method since it is access restricted</a:t>
            </a:r>
            <a:r>
              <a:rPr lang="en-IN" dirty="0" smtClean="0"/>
              <a:t>,</a:t>
            </a:r>
          </a:p>
          <a:p>
            <a:pPr>
              <a:buFont typeface="Wingdings" panose="05000000000000000000" pitchFamily="2" charset="2"/>
              <a:buChar char="Ø"/>
            </a:pPr>
            <a:r>
              <a:rPr lang="en-IN" dirty="0" smtClean="0"/>
              <a:t>The </a:t>
            </a:r>
            <a:r>
              <a:rPr lang="en-IN" dirty="0"/>
              <a:t>runtime system must verify at </a:t>
            </a:r>
            <a:r>
              <a:rPr lang="en-IN" dirty="0" smtClean="0"/>
              <a:t>some point </a:t>
            </a:r>
            <a:r>
              <a:rPr lang="en-IN" dirty="0"/>
              <a:t>that the caller to a method has access to calling that method</a:t>
            </a:r>
            <a:r>
              <a:rPr lang="en-IN" dirty="0" smtClean="0"/>
              <a:t>.</a:t>
            </a:r>
          </a:p>
          <a:p>
            <a:pPr>
              <a:buFont typeface="Wingdings" panose="05000000000000000000" pitchFamily="2" charset="2"/>
              <a:buChar char="Ø"/>
            </a:pPr>
            <a:r>
              <a:rPr lang="en-IN" b="1" i="1" dirty="0"/>
              <a:t>Inline </a:t>
            </a:r>
            <a:r>
              <a:rPr lang="en-IN" b="1" i="1" dirty="0" smtClean="0"/>
              <a:t>calls</a:t>
            </a:r>
          </a:p>
          <a:p>
            <a:r>
              <a:rPr lang="en-IN" dirty="0"/>
              <a:t>private </a:t>
            </a:r>
            <a:r>
              <a:rPr lang="en-IN" dirty="0" err="1"/>
              <a:t>int</a:t>
            </a:r>
            <a:r>
              <a:rPr lang="en-IN" dirty="0"/>
              <a:t> method1( ) { return method2( ); }</a:t>
            </a:r>
          </a:p>
          <a:p>
            <a:r>
              <a:rPr lang="en-IN" dirty="0"/>
              <a:t>private </a:t>
            </a:r>
            <a:r>
              <a:rPr lang="en-IN" dirty="0" err="1"/>
              <a:t>int</a:t>
            </a:r>
            <a:r>
              <a:rPr lang="en-IN" dirty="0"/>
              <a:t> method2( ) { return 5; }</a:t>
            </a:r>
          </a:p>
          <a:p>
            <a:r>
              <a:rPr lang="en-IN" dirty="0"/>
              <a:t>With </a:t>
            </a:r>
            <a:r>
              <a:rPr lang="en-IN" dirty="0" err="1"/>
              <a:t>inlining</a:t>
            </a:r>
            <a:r>
              <a:rPr lang="en-IN" dirty="0"/>
              <a:t> operating to optimize method1( ), this code is compiled into the equivalent of:</a:t>
            </a:r>
          </a:p>
          <a:p>
            <a:r>
              <a:rPr lang="en-IN" dirty="0"/>
              <a:t>//the call to method2( ) is replaced with the code in method2( )</a:t>
            </a:r>
          </a:p>
          <a:p>
            <a:r>
              <a:rPr lang="en-IN" dirty="0"/>
              <a:t>private </a:t>
            </a:r>
            <a:r>
              <a:rPr lang="en-IN" dirty="0" err="1"/>
              <a:t>int</a:t>
            </a:r>
            <a:r>
              <a:rPr lang="en-IN" dirty="0"/>
              <a:t> method1( ) { return 5; }</a:t>
            </a:r>
          </a:p>
          <a:p>
            <a:r>
              <a:rPr lang="en-IN" dirty="0"/>
              <a:t>private </a:t>
            </a:r>
            <a:r>
              <a:rPr lang="en-IN" dirty="0" err="1"/>
              <a:t>int</a:t>
            </a:r>
            <a:r>
              <a:rPr lang="en-IN" dirty="0"/>
              <a:t> method2( ) { return 5; }</a:t>
            </a:r>
          </a:p>
        </p:txBody>
      </p:sp>
    </p:spTree>
    <p:extLst>
      <p:ext uri="{BB962C8B-B14F-4D97-AF65-F5344CB8AC3E}">
        <p14:creationId xmlns:p14="http://schemas.microsoft.com/office/powerpoint/2010/main" val="1211203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b="1" i="1" dirty="0"/>
              <a:t>Remove dynamic type </a:t>
            </a:r>
            <a:r>
              <a:rPr lang="en-IN" b="1" i="1" dirty="0" smtClean="0"/>
              <a:t>checks</a:t>
            </a:r>
          </a:p>
          <a:p>
            <a:r>
              <a:rPr lang="en-IN" dirty="0"/>
              <a:t>Integer </a:t>
            </a:r>
            <a:r>
              <a:rPr lang="en-IN" dirty="0" err="1"/>
              <a:t>i</a:t>
            </a:r>
            <a:r>
              <a:rPr lang="en-IN" dirty="0"/>
              <a:t> = new Integer(3);</a:t>
            </a:r>
          </a:p>
          <a:p>
            <a:r>
              <a:rPr lang="en-IN" dirty="0"/>
              <a:t>Integer j = (Integer) </a:t>
            </a:r>
            <a:r>
              <a:rPr lang="en-IN" dirty="0" err="1"/>
              <a:t>i</a:t>
            </a:r>
            <a:r>
              <a:rPr lang="en-IN" dirty="0" smtClean="0"/>
              <a:t>;</a:t>
            </a:r>
          </a:p>
          <a:p>
            <a:endParaRPr lang="en-IN" dirty="0"/>
          </a:p>
          <a:p>
            <a:r>
              <a:rPr lang="en-IN" dirty="0"/>
              <a:t>The JDK compiler removes the obviously unnecessary cast here, and the code gets compiled as </a:t>
            </a:r>
            <a:r>
              <a:rPr lang="en-IN" dirty="0" smtClean="0"/>
              <a:t>if the </a:t>
            </a:r>
            <a:r>
              <a:rPr lang="en-IN" dirty="0"/>
              <a:t>source was:</a:t>
            </a:r>
          </a:p>
          <a:p>
            <a:r>
              <a:rPr lang="en-IN" dirty="0"/>
              <a:t>Integer </a:t>
            </a:r>
            <a:r>
              <a:rPr lang="en-IN" dirty="0" err="1"/>
              <a:t>i</a:t>
            </a:r>
            <a:r>
              <a:rPr lang="en-IN" dirty="0"/>
              <a:t> = new Integer(3);</a:t>
            </a:r>
          </a:p>
          <a:p>
            <a:r>
              <a:rPr lang="en-IN" dirty="0"/>
              <a:t>Integer j = </a:t>
            </a:r>
            <a:r>
              <a:rPr lang="en-IN" dirty="0" err="1"/>
              <a:t>i</a:t>
            </a:r>
            <a:r>
              <a:rPr lang="en-IN" dirty="0"/>
              <a:t>;</a:t>
            </a:r>
          </a:p>
        </p:txBody>
      </p:sp>
    </p:spTree>
    <p:extLst>
      <p:ext uri="{BB962C8B-B14F-4D97-AF65-F5344CB8AC3E}">
        <p14:creationId xmlns:p14="http://schemas.microsoft.com/office/powerpoint/2010/main" val="596594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b="1" i="1" dirty="0"/>
              <a:t>Unroll </a:t>
            </a:r>
            <a:r>
              <a:rPr lang="en-IN" b="1" i="1" dirty="0" smtClean="0"/>
              <a:t>loops</a:t>
            </a:r>
          </a:p>
          <a:p>
            <a:r>
              <a:rPr lang="en-IN" dirty="0"/>
              <a:t>Loop unrolling makes the loop body larger by explicitly repeating the body statements </a:t>
            </a:r>
            <a:r>
              <a:rPr lang="en-IN" dirty="0" smtClean="0"/>
              <a:t>while changing </a:t>
            </a:r>
            <a:r>
              <a:rPr lang="en-IN" dirty="0"/>
              <a:t>the amount by which the loop variable increases or decreases. </a:t>
            </a:r>
            <a:endParaRPr lang="en-IN" dirty="0" smtClean="0"/>
          </a:p>
          <a:p>
            <a:r>
              <a:rPr lang="en-IN" dirty="0" smtClean="0"/>
              <a:t>This </a:t>
            </a:r>
            <a:r>
              <a:rPr lang="en-IN" dirty="0"/>
              <a:t>reduces the number </a:t>
            </a:r>
            <a:r>
              <a:rPr lang="en-IN" dirty="0" smtClean="0"/>
              <a:t>of tests </a:t>
            </a:r>
            <a:r>
              <a:rPr lang="en-IN" dirty="0"/>
              <a:t>and iterations the loop requires to be completed.</a:t>
            </a:r>
          </a:p>
        </p:txBody>
      </p:sp>
    </p:spTree>
    <p:extLst>
      <p:ext uri="{BB962C8B-B14F-4D97-AF65-F5344CB8AC3E}">
        <p14:creationId xmlns:p14="http://schemas.microsoft.com/office/powerpoint/2010/main" val="230594250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b="1" i="1" dirty="0"/>
              <a:t>Code </a:t>
            </a:r>
            <a:r>
              <a:rPr lang="en-IN" b="1" i="1" dirty="0" smtClean="0"/>
              <a:t>motion</a:t>
            </a:r>
          </a:p>
          <a:p>
            <a:r>
              <a:rPr lang="nn-NO" b="1" dirty="0">
                <a:solidFill>
                  <a:srgbClr val="FF0000"/>
                </a:solidFill>
              </a:rPr>
              <a:t>for (int i = 0; i &lt; z.length; i++)</a:t>
            </a:r>
          </a:p>
          <a:p>
            <a:r>
              <a:rPr lang="en-IN" b="1" dirty="0">
                <a:solidFill>
                  <a:srgbClr val="FF0000"/>
                </a:solidFill>
              </a:rPr>
              <a:t>z[</a:t>
            </a:r>
            <a:r>
              <a:rPr lang="en-IN" b="1" dirty="0" err="1">
                <a:solidFill>
                  <a:srgbClr val="FF0000"/>
                </a:solidFill>
              </a:rPr>
              <a:t>i</a:t>
            </a:r>
            <a:r>
              <a:rPr lang="en-IN" b="1" dirty="0">
                <a:solidFill>
                  <a:srgbClr val="FF0000"/>
                </a:solidFill>
              </a:rPr>
              <a:t>] = x * </a:t>
            </a:r>
            <a:r>
              <a:rPr lang="en-IN" b="1" dirty="0" err="1">
                <a:solidFill>
                  <a:srgbClr val="FF0000"/>
                </a:solidFill>
              </a:rPr>
              <a:t>Maths.abs</a:t>
            </a:r>
            <a:r>
              <a:rPr lang="en-IN" b="1" dirty="0">
                <a:solidFill>
                  <a:srgbClr val="FF0000"/>
                </a:solidFill>
              </a:rPr>
              <a:t>(y</a:t>
            </a:r>
            <a:r>
              <a:rPr lang="en-IN" b="1" dirty="0" smtClean="0">
                <a:solidFill>
                  <a:srgbClr val="FF0000"/>
                </a:solidFill>
              </a:rPr>
              <a:t>);</a:t>
            </a:r>
            <a:endParaRPr lang="en-IN" b="1" dirty="0">
              <a:solidFill>
                <a:srgbClr val="FF0000"/>
              </a:solidFill>
            </a:endParaRPr>
          </a:p>
          <a:p>
            <a:endParaRPr lang="en-IN" b="1" dirty="0" smtClean="0">
              <a:solidFill>
                <a:srgbClr val="FF0000"/>
              </a:solidFill>
            </a:endParaRPr>
          </a:p>
          <a:p>
            <a:r>
              <a:rPr lang="en-IN" dirty="0" err="1"/>
              <a:t>int</a:t>
            </a:r>
            <a:r>
              <a:rPr lang="en-IN" dirty="0"/>
              <a:t> t1 = x * </a:t>
            </a:r>
            <a:r>
              <a:rPr lang="en-IN" dirty="0" err="1"/>
              <a:t>Maths.abs</a:t>
            </a:r>
            <a:r>
              <a:rPr lang="en-IN" dirty="0"/>
              <a:t>(y);</a:t>
            </a:r>
          </a:p>
          <a:p>
            <a:r>
              <a:rPr lang="nn-NO" dirty="0"/>
              <a:t>for (int i = 0; i &lt; z.length; i++)</a:t>
            </a:r>
          </a:p>
          <a:p>
            <a:r>
              <a:rPr lang="en-IN" dirty="0"/>
              <a:t>z[</a:t>
            </a:r>
            <a:r>
              <a:rPr lang="en-IN" dirty="0" err="1"/>
              <a:t>i</a:t>
            </a:r>
            <a:r>
              <a:rPr lang="en-IN" dirty="0"/>
              <a:t>] = t1;</a:t>
            </a:r>
            <a:endParaRPr lang="en-IN" b="1" dirty="0">
              <a:solidFill>
                <a:srgbClr val="FF0000"/>
              </a:solidFill>
            </a:endParaRPr>
          </a:p>
        </p:txBody>
      </p:sp>
    </p:spTree>
    <p:extLst>
      <p:ext uri="{BB962C8B-B14F-4D97-AF65-F5344CB8AC3E}">
        <p14:creationId xmlns:p14="http://schemas.microsoft.com/office/powerpoint/2010/main" val="32434183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fontScale="85000" lnSpcReduction="20000"/>
          </a:bodyPr>
          <a:lstStyle/>
          <a:p>
            <a:r>
              <a:rPr lang="en-IN" b="1" dirty="0">
                <a:solidFill>
                  <a:srgbClr val="FF0000"/>
                </a:solidFill>
              </a:rPr>
              <a:t>public String </a:t>
            </a:r>
            <a:r>
              <a:rPr lang="en-IN" b="1" dirty="0" err="1">
                <a:solidFill>
                  <a:srgbClr val="FF0000"/>
                </a:solidFill>
              </a:rPr>
              <a:t>aMethod</a:t>
            </a:r>
            <a:r>
              <a:rPr lang="en-IN" b="1" dirty="0">
                <a:solidFill>
                  <a:srgbClr val="FF0000"/>
                </a:solidFill>
              </a:rPr>
              <a:t>(String first, String passed)</a:t>
            </a:r>
          </a:p>
          <a:p>
            <a:r>
              <a:rPr lang="en-IN" b="1" dirty="0">
                <a:solidFill>
                  <a:srgbClr val="FF0000"/>
                </a:solidFill>
              </a:rPr>
              <a:t>{</a:t>
            </a:r>
          </a:p>
          <a:p>
            <a:r>
              <a:rPr lang="en-IN" b="1" dirty="0" err="1">
                <a:solidFill>
                  <a:srgbClr val="FF0000"/>
                </a:solidFill>
              </a:rPr>
              <a:t>StringBuffer</a:t>
            </a:r>
            <a:r>
              <a:rPr lang="en-IN" b="1" dirty="0">
                <a:solidFill>
                  <a:srgbClr val="FF0000"/>
                </a:solidFill>
              </a:rPr>
              <a:t> copy = new </a:t>
            </a:r>
            <a:r>
              <a:rPr lang="en-IN" b="1" dirty="0" err="1">
                <a:solidFill>
                  <a:srgbClr val="FF0000"/>
                </a:solidFill>
              </a:rPr>
              <a:t>StringBuffer</a:t>
            </a:r>
            <a:r>
              <a:rPr lang="en-IN" b="1" dirty="0">
                <a:solidFill>
                  <a:srgbClr val="FF0000"/>
                </a:solidFill>
              </a:rPr>
              <a:t>(passed);</a:t>
            </a:r>
          </a:p>
          <a:p>
            <a:r>
              <a:rPr lang="en-IN" b="1" dirty="0">
                <a:solidFill>
                  <a:srgbClr val="FF0000"/>
                </a:solidFill>
              </a:rPr>
              <a:t>if (first == null || </a:t>
            </a:r>
            <a:r>
              <a:rPr lang="en-IN" b="1" dirty="0" err="1">
                <a:solidFill>
                  <a:srgbClr val="FF0000"/>
                </a:solidFill>
              </a:rPr>
              <a:t>first.length</a:t>
            </a:r>
            <a:r>
              <a:rPr lang="en-IN" b="1" dirty="0">
                <a:solidFill>
                  <a:srgbClr val="FF0000"/>
                </a:solidFill>
              </a:rPr>
              <a:t>( ) == 0)</a:t>
            </a:r>
          </a:p>
          <a:p>
            <a:r>
              <a:rPr lang="en-IN" b="1" dirty="0">
                <a:solidFill>
                  <a:srgbClr val="FF0000"/>
                </a:solidFill>
              </a:rPr>
              <a:t>return passed;</a:t>
            </a:r>
          </a:p>
          <a:p>
            <a:r>
              <a:rPr lang="en-IN" b="1" dirty="0">
                <a:solidFill>
                  <a:srgbClr val="FF0000"/>
                </a:solidFill>
              </a:rPr>
              <a:t>else</a:t>
            </a:r>
          </a:p>
          <a:p>
            <a:r>
              <a:rPr lang="en-IN" b="1" dirty="0">
                <a:solidFill>
                  <a:srgbClr val="FF0000"/>
                </a:solidFill>
              </a:rPr>
              <a:t>{</a:t>
            </a:r>
          </a:p>
          <a:p>
            <a:r>
              <a:rPr lang="en-IN" b="1" dirty="0">
                <a:solidFill>
                  <a:srgbClr val="FF0000"/>
                </a:solidFill>
              </a:rPr>
              <a:t>...//some manipulation of the string buffer to do something</a:t>
            </a:r>
          </a:p>
          <a:p>
            <a:r>
              <a:rPr lang="en-IN" b="1" dirty="0">
                <a:solidFill>
                  <a:srgbClr val="FF0000"/>
                </a:solidFill>
              </a:rPr>
              <a:t>return </a:t>
            </a:r>
            <a:r>
              <a:rPr lang="en-IN" b="1" dirty="0" err="1">
                <a:solidFill>
                  <a:srgbClr val="FF0000"/>
                </a:solidFill>
              </a:rPr>
              <a:t>copy.toString</a:t>
            </a:r>
            <a:r>
              <a:rPr lang="en-IN" b="1" dirty="0">
                <a:solidFill>
                  <a:srgbClr val="FF0000"/>
                </a:solidFill>
              </a:rPr>
              <a:t>( );</a:t>
            </a:r>
          </a:p>
          <a:p>
            <a:r>
              <a:rPr lang="en-IN" b="1" dirty="0">
                <a:solidFill>
                  <a:srgbClr val="FF0000"/>
                </a:solidFill>
              </a:rPr>
              <a:t>}</a:t>
            </a:r>
          </a:p>
          <a:p>
            <a:r>
              <a:rPr lang="en-IN" b="1" dirty="0">
                <a:solidFill>
                  <a:srgbClr val="FF0000"/>
                </a:solidFill>
              </a:rPr>
              <a:t>}</a:t>
            </a:r>
          </a:p>
        </p:txBody>
      </p:sp>
    </p:spTree>
    <p:extLst>
      <p:ext uri="{BB962C8B-B14F-4D97-AF65-F5344CB8AC3E}">
        <p14:creationId xmlns:p14="http://schemas.microsoft.com/office/powerpoint/2010/main" val="342538790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fontScale="85000" lnSpcReduction="20000"/>
          </a:bodyPr>
          <a:lstStyle/>
          <a:p>
            <a:r>
              <a:rPr lang="en-IN" dirty="0"/>
              <a:t>public String </a:t>
            </a:r>
            <a:r>
              <a:rPr lang="en-IN" dirty="0" err="1"/>
              <a:t>aMethod</a:t>
            </a:r>
            <a:r>
              <a:rPr lang="en-IN" dirty="0"/>
              <a:t>(String first, String passed)</a:t>
            </a:r>
          </a:p>
          <a:p>
            <a:r>
              <a:rPr lang="en-IN" dirty="0"/>
              <a:t>{</a:t>
            </a:r>
          </a:p>
          <a:p>
            <a:r>
              <a:rPr lang="en-IN" dirty="0"/>
              <a:t>if (first == null || </a:t>
            </a:r>
            <a:r>
              <a:rPr lang="en-IN" dirty="0" err="1"/>
              <a:t>first.length</a:t>
            </a:r>
            <a:r>
              <a:rPr lang="en-IN" dirty="0"/>
              <a:t>( ) == 0)</a:t>
            </a:r>
          </a:p>
          <a:p>
            <a:r>
              <a:rPr lang="en-IN" dirty="0"/>
              <a:t>return passed;</a:t>
            </a:r>
          </a:p>
          <a:p>
            <a:r>
              <a:rPr lang="en-IN" dirty="0"/>
              <a:t>else</a:t>
            </a:r>
          </a:p>
          <a:p>
            <a:r>
              <a:rPr lang="en-IN" dirty="0"/>
              <a:t>{</a:t>
            </a:r>
          </a:p>
          <a:p>
            <a:r>
              <a:rPr lang="en-IN" b="1" dirty="0" err="1"/>
              <a:t>StringBuffer</a:t>
            </a:r>
            <a:r>
              <a:rPr lang="en-IN" b="1" dirty="0"/>
              <a:t> copy = new </a:t>
            </a:r>
            <a:r>
              <a:rPr lang="en-IN" b="1" dirty="0" err="1"/>
              <a:t>StringBuffer</a:t>
            </a:r>
            <a:r>
              <a:rPr lang="en-IN" b="1" dirty="0"/>
              <a:t>(passed);</a:t>
            </a:r>
          </a:p>
          <a:p>
            <a:r>
              <a:rPr lang="en-IN" dirty="0"/>
              <a:t>...//some manipulation of the string buffer to do something</a:t>
            </a:r>
          </a:p>
          <a:p>
            <a:r>
              <a:rPr lang="en-IN" dirty="0"/>
              <a:t>return </a:t>
            </a:r>
            <a:r>
              <a:rPr lang="en-IN" dirty="0" err="1"/>
              <a:t>copy.toString</a:t>
            </a:r>
            <a:r>
              <a:rPr lang="en-IN" dirty="0"/>
              <a:t>( );</a:t>
            </a:r>
          </a:p>
          <a:p>
            <a:r>
              <a:rPr lang="en-IN" dirty="0"/>
              <a:t>}</a:t>
            </a:r>
          </a:p>
          <a:p>
            <a:r>
              <a:rPr lang="en-IN" dirty="0"/>
              <a:t>}</a:t>
            </a:r>
            <a:endParaRPr lang="en-IN" b="1" dirty="0">
              <a:solidFill>
                <a:srgbClr val="FF0000"/>
              </a:solidFill>
            </a:endParaRPr>
          </a:p>
        </p:txBody>
      </p:sp>
    </p:spTree>
    <p:extLst>
      <p:ext uri="{BB962C8B-B14F-4D97-AF65-F5344CB8AC3E}">
        <p14:creationId xmlns:p14="http://schemas.microsoft.com/office/powerpoint/2010/main" val="279571593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b="1" i="1" dirty="0"/>
              <a:t>Eliminate common </a:t>
            </a:r>
            <a:r>
              <a:rPr lang="en-IN" b="1" i="1" dirty="0" err="1" smtClean="0"/>
              <a:t>subexpressions</a:t>
            </a:r>
            <a:endParaRPr lang="en-IN" b="1" i="1" dirty="0"/>
          </a:p>
          <a:p>
            <a:r>
              <a:rPr lang="en-IN" b="1" dirty="0">
                <a:solidFill>
                  <a:srgbClr val="FF0000"/>
                </a:solidFill>
              </a:rPr>
              <a:t>z1 = x * </a:t>
            </a:r>
            <a:r>
              <a:rPr lang="en-IN" b="1" dirty="0" err="1">
                <a:solidFill>
                  <a:srgbClr val="FF0000"/>
                </a:solidFill>
              </a:rPr>
              <a:t>Maths.abs</a:t>
            </a:r>
            <a:r>
              <a:rPr lang="en-IN" b="1" dirty="0">
                <a:solidFill>
                  <a:srgbClr val="FF0000"/>
                </a:solidFill>
              </a:rPr>
              <a:t>(y) + x;</a:t>
            </a:r>
          </a:p>
          <a:p>
            <a:r>
              <a:rPr lang="en-IN" b="1" dirty="0">
                <a:solidFill>
                  <a:srgbClr val="FF0000"/>
                </a:solidFill>
              </a:rPr>
              <a:t>z2 = x * </a:t>
            </a:r>
            <a:r>
              <a:rPr lang="en-IN" b="1" dirty="0" err="1">
                <a:solidFill>
                  <a:srgbClr val="FF0000"/>
                </a:solidFill>
              </a:rPr>
              <a:t>Maths.abs</a:t>
            </a:r>
            <a:r>
              <a:rPr lang="en-IN" b="1" dirty="0">
                <a:solidFill>
                  <a:srgbClr val="FF0000"/>
                </a:solidFill>
              </a:rPr>
              <a:t>(y) + y</a:t>
            </a:r>
            <a:r>
              <a:rPr lang="en-IN" b="1" dirty="0" smtClean="0">
                <a:solidFill>
                  <a:srgbClr val="FF0000"/>
                </a:solidFill>
              </a:rPr>
              <a:t>;</a:t>
            </a:r>
          </a:p>
          <a:p>
            <a:endParaRPr lang="en-IN" b="1" dirty="0" smtClean="0">
              <a:solidFill>
                <a:srgbClr val="FF0000"/>
              </a:solidFill>
            </a:endParaRPr>
          </a:p>
          <a:p>
            <a:r>
              <a:rPr lang="en-IN" dirty="0" err="1"/>
              <a:t>int</a:t>
            </a:r>
            <a:r>
              <a:rPr lang="en-IN" dirty="0"/>
              <a:t> t1 = x * </a:t>
            </a:r>
            <a:r>
              <a:rPr lang="en-IN" dirty="0" err="1"/>
              <a:t>Maths.abs</a:t>
            </a:r>
            <a:r>
              <a:rPr lang="en-IN" dirty="0"/>
              <a:t>(y);</a:t>
            </a:r>
          </a:p>
          <a:p>
            <a:r>
              <a:rPr lang="en-IN" dirty="0"/>
              <a:t>z1 = t1 + x;</a:t>
            </a:r>
          </a:p>
          <a:p>
            <a:r>
              <a:rPr lang="en-IN" dirty="0"/>
              <a:t>z2 = t1 + y;</a:t>
            </a:r>
            <a:endParaRPr lang="en-IN" b="1" dirty="0">
              <a:solidFill>
                <a:srgbClr val="FF0000"/>
              </a:solidFill>
            </a:endParaRPr>
          </a:p>
        </p:txBody>
      </p:sp>
    </p:spTree>
    <p:extLst>
      <p:ext uri="{BB962C8B-B14F-4D97-AF65-F5344CB8AC3E}">
        <p14:creationId xmlns:p14="http://schemas.microsoft.com/office/powerpoint/2010/main" val="2335594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Young Generation</a:t>
            </a:r>
            <a:br>
              <a:rPr lang="en-IN" dirty="0"/>
            </a:br>
            <a:endParaRPr lang="en-IN" dirty="0"/>
          </a:p>
        </p:txBody>
      </p:sp>
      <p:sp>
        <p:nvSpPr>
          <p:cNvPr id="3" name="Content Placeholder 2"/>
          <p:cNvSpPr>
            <a:spLocks noGrp="1"/>
          </p:cNvSpPr>
          <p:nvPr>
            <p:ph idx="1"/>
          </p:nvPr>
        </p:nvSpPr>
        <p:spPr/>
        <p:txBody>
          <a:bodyPr/>
          <a:lstStyle/>
          <a:p>
            <a:pPr lvl="1">
              <a:buFont typeface="Arial" panose="020B0604020202020204" pitchFamily="34" charset="0"/>
              <a:buChar char="•"/>
            </a:pPr>
            <a:endParaRPr lang="en-IN" dirty="0" smtClean="0"/>
          </a:p>
          <a:p>
            <a:pPr lvl="1" fontAlgn="base">
              <a:buFont typeface="Arial" panose="020B0604020202020204" pitchFamily="34" charset="0"/>
              <a:buChar char="•"/>
            </a:pPr>
            <a:r>
              <a:rPr lang="en-IN" dirty="0"/>
              <a:t>Most of the newly created objects are located in the Eden memory space.</a:t>
            </a:r>
          </a:p>
          <a:p>
            <a:pPr lvl="1" fontAlgn="base">
              <a:buFont typeface="Arial" panose="020B0604020202020204" pitchFamily="34" charset="0"/>
              <a:buChar char="•"/>
            </a:pPr>
            <a:r>
              <a:rPr lang="en-IN" dirty="0"/>
              <a:t>When Eden space is filled with objects, Minor GC is performed and all the survivor objects are moved to one of the survivor spaces.</a:t>
            </a:r>
          </a:p>
          <a:p>
            <a:pPr lvl="1" fontAlgn="base">
              <a:buFont typeface="Arial" panose="020B0604020202020204" pitchFamily="34" charset="0"/>
              <a:buChar char="•"/>
            </a:pPr>
            <a:r>
              <a:rPr lang="en-IN" dirty="0"/>
              <a:t>Minor GC also checks the survivor objects and move them to the other survivor space. So at a time, one of the survivor space is always empty.</a:t>
            </a:r>
          </a:p>
          <a:p>
            <a:pPr lvl="1" fontAlgn="base">
              <a:buFont typeface="Arial" panose="020B0604020202020204" pitchFamily="34" charset="0"/>
              <a:buChar char="•"/>
            </a:pPr>
            <a:r>
              <a:rPr lang="en-IN" dirty="0"/>
              <a:t>Objects that are survived after many cycles of GC, are moved to the Old generation memory space. Usually it’s done by setting a threshold for the age of the young generation objects before they become eligible to promote to Old generation.</a:t>
            </a:r>
          </a:p>
          <a:p>
            <a:pPr lvl="1">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18219964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b="1" i="1" dirty="0"/>
              <a:t>Eliminate unnecessary </a:t>
            </a:r>
            <a:r>
              <a:rPr lang="en-IN" b="1" i="1" dirty="0" smtClean="0"/>
              <a:t>assignments</a:t>
            </a:r>
          </a:p>
          <a:p>
            <a:pPr>
              <a:buFont typeface="Wingdings" panose="05000000000000000000" pitchFamily="2" charset="2"/>
              <a:buChar char="Ø"/>
            </a:pPr>
            <a:endParaRPr lang="en-IN" b="1" i="1" dirty="0">
              <a:solidFill>
                <a:srgbClr val="FF0000"/>
              </a:solidFill>
            </a:endParaRPr>
          </a:p>
          <a:p>
            <a:r>
              <a:rPr lang="en-IN" b="1" dirty="0" err="1">
                <a:solidFill>
                  <a:srgbClr val="FF0000"/>
                </a:solidFill>
              </a:rPr>
              <a:t>int</a:t>
            </a:r>
            <a:r>
              <a:rPr lang="en-IN" b="1" dirty="0">
                <a:solidFill>
                  <a:srgbClr val="FF0000"/>
                </a:solidFill>
              </a:rPr>
              <a:t> x = 1;</a:t>
            </a:r>
          </a:p>
          <a:p>
            <a:r>
              <a:rPr lang="en-IN" b="1" dirty="0">
                <a:solidFill>
                  <a:srgbClr val="FF0000"/>
                </a:solidFill>
              </a:rPr>
              <a:t>x = 2</a:t>
            </a:r>
            <a:r>
              <a:rPr lang="en-IN" b="1" dirty="0" smtClean="0">
                <a:solidFill>
                  <a:srgbClr val="FF0000"/>
                </a:solidFill>
              </a:rPr>
              <a:t>;</a:t>
            </a:r>
          </a:p>
          <a:p>
            <a:endParaRPr lang="en-IN" b="1" dirty="0">
              <a:solidFill>
                <a:srgbClr val="FF0000"/>
              </a:solidFill>
            </a:endParaRPr>
          </a:p>
          <a:p>
            <a:r>
              <a:rPr lang="en-IN" dirty="0" err="1"/>
              <a:t>int</a:t>
            </a:r>
            <a:r>
              <a:rPr lang="en-IN" dirty="0"/>
              <a:t> x = 2;</a:t>
            </a:r>
            <a:endParaRPr lang="en-IN" b="1" dirty="0">
              <a:solidFill>
                <a:srgbClr val="FF0000"/>
              </a:solidFill>
            </a:endParaRPr>
          </a:p>
        </p:txBody>
      </p:sp>
    </p:spTree>
    <p:extLst>
      <p:ext uri="{BB962C8B-B14F-4D97-AF65-F5344CB8AC3E}">
        <p14:creationId xmlns:p14="http://schemas.microsoft.com/office/powerpoint/2010/main" val="139624684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b="1" i="1" dirty="0"/>
              <a:t>Rename classes, fields, and </a:t>
            </a:r>
            <a:r>
              <a:rPr lang="en-IN" b="1" i="1" dirty="0" smtClean="0"/>
              <a:t>methods</a:t>
            </a:r>
          </a:p>
          <a:p>
            <a:r>
              <a:rPr lang="en-IN" dirty="0"/>
              <a:t>Some compilers rename classes, fields, and methods for various reasons, such as for obfuscating </a:t>
            </a:r>
            <a:r>
              <a:rPr lang="en-IN" dirty="0" smtClean="0"/>
              <a:t>the code </a:t>
            </a:r>
            <a:r>
              <a:rPr lang="en-IN" dirty="0"/>
              <a:t>(making the code difficult to understand if it were decompiled).</a:t>
            </a:r>
            <a:endParaRPr lang="en-IN" b="1" dirty="0">
              <a:solidFill>
                <a:srgbClr val="FF0000"/>
              </a:solidFill>
            </a:endParaRPr>
          </a:p>
        </p:txBody>
      </p:sp>
    </p:spTree>
    <p:extLst>
      <p:ext uri="{BB962C8B-B14F-4D97-AF65-F5344CB8AC3E}">
        <p14:creationId xmlns:p14="http://schemas.microsoft.com/office/powerpoint/2010/main" val="8322444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b="1" i="1" dirty="0"/>
              <a:t>Reorder or change </a:t>
            </a:r>
            <a:r>
              <a:rPr lang="en-IN" b="1" i="1" dirty="0" err="1" smtClean="0"/>
              <a:t>bytecodes</a:t>
            </a:r>
            <a:endParaRPr lang="en-IN" b="1" i="1" dirty="0" smtClean="0"/>
          </a:p>
          <a:p>
            <a:pPr>
              <a:buFont typeface="Wingdings" panose="05000000000000000000" pitchFamily="2" charset="2"/>
              <a:buChar char="Ø"/>
            </a:pPr>
            <a:endParaRPr lang="en-IN" b="1" i="1" dirty="0">
              <a:solidFill>
                <a:srgbClr val="FF0000"/>
              </a:solidFill>
            </a:endParaRPr>
          </a:p>
          <a:p>
            <a:r>
              <a:rPr lang="en-IN" dirty="0"/>
              <a:t>An example is where a switch statement is used with a list </a:t>
            </a:r>
            <a:r>
              <a:rPr lang="en-IN" dirty="0" smtClean="0"/>
              <a:t>of unordered</a:t>
            </a:r>
            <a:r>
              <a:rPr lang="en-IN" dirty="0"/>
              <a:t>, nearly consecutive values for case statements. </a:t>
            </a:r>
            <a:endParaRPr lang="en-IN" dirty="0" smtClean="0"/>
          </a:p>
          <a:p>
            <a:r>
              <a:rPr lang="en-IN" dirty="0" smtClean="0"/>
              <a:t>An </a:t>
            </a:r>
            <a:r>
              <a:rPr lang="en-IN" dirty="0"/>
              <a:t>optimizing compiler can reorder </a:t>
            </a:r>
            <a:r>
              <a:rPr lang="en-IN" dirty="0" smtClean="0"/>
              <a:t>the case </a:t>
            </a:r>
            <a:r>
              <a:rPr lang="en-IN" dirty="0"/>
              <a:t>statements so that the values are in order, insert extra cases to make the values </a:t>
            </a:r>
            <a:r>
              <a:rPr lang="en-IN" dirty="0" smtClean="0"/>
              <a:t>fully consecutive</a:t>
            </a:r>
            <a:r>
              <a:rPr lang="en-IN" dirty="0"/>
              <a:t>, and then use a faster switch </a:t>
            </a:r>
            <a:r>
              <a:rPr lang="en-IN" dirty="0" err="1"/>
              <a:t>bytecode</a:t>
            </a:r>
            <a:r>
              <a:rPr lang="en-IN" dirty="0"/>
              <a:t> to execute the switch statement.</a:t>
            </a:r>
            <a:endParaRPr lang="en-IN" b="1" dirty="0">
              <a:solidFill>
                <a:srgbClr val="FF0000"/>
              </a:solidFill>
            </a:endParaRPr>
          </a:p>
        </p:txBody>
      </p:sp>
    </p:spTree>
    <p:extLst>
      <p:ext uri="{BB962C8B-B14F-4D97-AF65-F5344CB8AC3E}">
        <p14:creationId xmlns:p14="http://schemas.microsoft.com/office/powerpoint/2010/main" val="122109654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b="1" i="1" dirty="0"/>
              <a:t>Generate information to help a VM</a:t>
            </a:r>
            <a:endParaRPr lang="en-IN" b="1" i="1" dirty="0">
              <a:solidFill>
                <a:srgbClr val="FF0000"/>
              </a:solidFill>
            </a:endParaRPr>
          </a:p>
          <a:p>
            <a:r>
              <a:rPr lang="en-IN" dirty="0"/>
              <a:t>A more extreme example might be where a compiler generates optimized native code for </a:t>
            </a:r>
            <a:r>
              <a:rPr lang="en-IN" dirty="0" smtClean="0"/>
              <a:t>several CPUs </a:t>
            </a:r>
            <a:r>
              <a:rPr lang="en-IN" dirty="0"/>
              <a:t>in addition to the </a:t>
            </a:r>
            <a:r>
              <a:rPr lang="en-IN" dirty="0" err="1"/>
              <a:t>bytecode</a:t>
            </a:r>
            <a:r>
              <a:rPr lang="en-IN" dirty="0"/>
              <a:t> for methods in the class file</a:t>
            </a:r>
            <a:r>
              <a:rPr lang="en-IN" dirty="0" smtClean="0"/>
              <a:t>.</a:t>
            </a:r>
          </a:p>
          <a:p>
            <a:r>
              <a:rPr lang="en-IN" dirty="0" smtClean="0"/>
              <a:t> </a:t>
            </a:r>
            <a:r>
              <a:rPr lang="en-IN" dirty="0"/>
              <a:t>This would allow a VM to </a:t>
            </a:r>
            <a:r>
              <a:rPr lang="en-IN" dirty="0" smtClean="0"/>
              <a:t>execute the </a:t>
            </a:r>
            <a:r>
              <a:rPr lang="en-IN" dirty="0"/>
              <a:t>native code immediately if it were running on one of the supported CPUs. </a:t>
            </a:r>
            <a:endParaRPr lang="en-IN" dirty="0" smtClean="0"/>
          </a:p>
          <a:p>
            <a:r>
              <a:rPr lang="en-IN" dirty="0" smtClean="0"/>
              <a:t>Unfortunately</a:t>
            </a:r>
            <a:r>
              <a:rPr lang="en-IN" dirty="0"/>
              <a:t>, </a:t>
            </a:r>
            <a:r>
              <a:rPr lang="en-IN" dirty="0" smtClean="0"/>
              <a:t>this particular </a:t>
            </a:r>
            <a:r>
              <a:rPr lang="en-IN" dirty="0"/>
              <a:t>example would cause a security loophole, as there would be no guarantee to the VM </a:t>
            </a:r>
            <a:r>
              <a:rPr lang="en-IN" dirty="0" smtClean="0"/>
              <a:t>that the </a:t>
            </a:r>
            <a:r>
              <a:rPr lang="en-IN" dirty="0"/>
              <a:t>natively compiled method was the equivalent of the </a:t>
            </a:r>
            <a:r>
              <a:rPr lang="en-IN" dirty="0" err="1"/>
              <a:t>bytecode</a:t>
            </a:r>
            <a:r>
              <a:rPr lang="en-IN" dirty="0"/>
              <a:t>-generated one.</a:t>
            </a:r>
            <a:endParaRPr lang="en-IN" b="1" dirty="0">
              <a:solidFill>
                <a:srgbClr val="FF0000"/>
              </a:solidFill>
            </a:endParaRPr>
          </a:p>
        </p:txBody>
      </p:sp>
    </p:spTree>
    <p:extLst>
      <p:ext uri="{BB962C8B-B14F-4D97-AF65-F5344CB8AC3E}">
        <p14:creationId xmlns:p14="http://schemas.microsoft.com/office/powerpoint/2010/main" val="80259691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b="1" i="1" dirty="0"/>
              <a:t>Literal constants are </a:t>
            </a:r>
            <a:r>
              <a:rPr lang="en-IN" b="1" i="1" dirty="0" smtClean="0"/>
              <a:t>folded</a:t>
            </a:r>
          </a:p>
          <a:p>
            <a:pPr>
              <a:buFont typeface="Wingdings" panose="05000000000000000000" pitchFamily="2" charset="2"/>
              <a:buChar char="Ø"/>
            </a:pPr>
            <a:r>
              <a:rPr lang="en-IN" dirty="0" err="1">
                <a:solidFill>
                  <a:srgbClr val="FF0000"/>
                </a:solidFill>
              </a:rPr>
              <a:t>int</a:t>
            </a:r>
            <a:r>
              <a:rPr lang="en-IN" dirty="0">
                <a:solidFill>
                  <a:srgbClr val="FF0000"/>
                </a:solidFill>
              </a:rPr>
              <a:t> foo = 9*10</a:t>
            </a:r>
            <a:r>
              <a:rPr lang="en-IN" dirty="0" smtClean="0">
                <a:solidFill>
                  <a:srgbClr val="FF0000"/>
                </a:solidFill>
              </a:rPr>
              <a:t>;</a:t>
            </a:r>
          </a:p>
          <a:p>
            <a:pPr>
              <a:buFont typeface="Wingdings" panose="05000000000000000000" pitchFamily="2" charset="2"/>
              <a:buChar char="Ø"/>
            </a:pPr>
            <a:endParaRPr lang="en-IN" b="1" dirty="0">
              <a:solidFill>
                <a:srgbClr val="FF0000"/>
              </a:solidFill>
            </a:endParaRPr>
          </a:p>
          <a:p>
            <a:pPr>
              <a:buFont typeface="Wingdings" panose="05000000000000000000" pitchFamily="2" charset="2"/>
              <a:buChar char="Ø"/>
            </a:pPr>
            <a:r>
              <a:rPr lang="en-IN" dirty="0" err="1"/>
              <a:t>int</a:t>
            </a:r>
            <a:r>
              <a:rPr lang="en-IN" dirty="0"/>
              <a:t> foo = 90;</a:t>
            </a:r>
            <a:endParaRPr lang="en-IN" b="1" dirty="0">
              <a:solidFill>
                <a:srgbClr val="FF0000"/>
              </a:solidFill>
            </a:endParaRPr>
          </a:p>
        </p:txBody>
      </p:sp>
    </p:spTree>
    <p:extLst>
      <p:ext uri="{BB962C8B-B14F-4D97-AF65-F5344CB8AC3E}">
        <p14:creationId xmlns:p14="http://schemas.microsoft.com/office/powerpoint/2010/main" val="24370319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b="1" i="1" dirty="0"/>
              <a:t>String concatenation is sometimes </a:t>
            </a:r>
            <a:r>
              <a:rPr lang="en-IN" b="1" i="1" dirty="0" smtClean="0"/>
              <a:t>folded</a:t>
            </a:r>
          </a:p>
          <a:p>
            <a:pPr>
              <a:buFont typeface="Wingdings" panose="05000000000000000000" pitchFamily="2" charset="2"/>
              <a:buChar char="Ø"/>
            </a:pPr>
            <a:endParaRPr lang="en-IN" b="1" i="1" dirty="0">
              <a:solidFill>
                <a:srgbClr val="FF0000"/>
              </a:solidFill>
            </a:endParaRPr>
          </a:p>
          <a:p>
            <a:r>
              <a:rPr lang="en-IN" dirty="0">
                <a:solidFill>
                  <a:srgbClr val="FF0000"/>
                </a:solidFill>
              </a:rPr>
              <a:t>String foo = "hi Joe " + (9*10);</a:t>
            </a:r>
          </a:p>
          <a:p>
            <a:r>
              <a:rPr lang="en-IN" dirty="0"/>
              <a:t>is compiled as if it read:</a:t>
            </a:r>
          </a:p>
          <a:p>
            <a:r>
              <a:rPr lang="en-IN" dirty="0"/>
              <a:t>String foo = "hi Joe 90";</a:t>
            </a:r>
            <a:endParaRPr lang="en-IN" b="1" dirty="0">
              <a:solidFill>
                <a:srgbClr val="FF0000"/>
              </a:solidFill>
            </a:endParaRPr>
          </a:p>
        </p:txBody>
      </p:sp>
    </p:spTree>
    <p:extLst>
      <p:ext uri="{BB962C8B-B14F-4D97-AF65-F5344CB8AC3E}">
        <p14:creationId xmlns:p14="http://schemas.microsoft.com/office/powerpoint/2010/main" val="270660192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fontScale="92500" lnSpcReduction="20000"/>
          </a:bodyPr>
          <a:lstStyle/>
          <a:p>
            <a:pPr>
              <a:buFont typeface="Wingdings" panose="05000000000000000000" pitchFamily="2" charset="2"/>
              <a:buChar char="Ø"/>
            </a:pPr>
            <a:r>
              <a:rPr lang="en-IN" b="1" i="1" dirty="0"/>
              <a:t>Constant fields are </a:t>
            </a:r>
            <a:r>
              <a:rPr lang="en-IN" b="1" i="1" dirty="0" err="1"/>
              <a:t>inlined</a:t>
            </a:r>
            <a:endParaRPr lang="en-IN" b="1" i="1" dirty="0">
              <a:solidFill>
                <a:srgbClr val="FF0000"/>
              </a:solidFill>
            </a:endParaRPr>
          </a:p>
          <a:p>
            <a:r>
              <a:rPr lang="en-IN" dirty="0">
                <a:solidFill>
                  <a:srgbClr val="FF0000"/>
                </a:solidFill>
              </a:rPr>
              <a:t>For instance, if class A is defined as:</a:t>
            </a:r>
          </a:p>
          <a:p>
            <a:r>
              <a:rPr lang="en-IN" dirty="0">
                <a:solidFill>
                  <a:srgbClr val="FF0000"/>
                </a:solidFill>
              </a:rPr>
              <a:t>public class A</a:t>
            </a:r>
          </a:p>
          <a:p>
            <a:r>
              <a:rPr lang="en-IN" dirty="0">
                <a:solidFill>
                  <a:srgbClr val="FF0000"/>
                </a:solidFill>
              </a:rPr>
              <a:t>{</a:t>
            </a:r>
          </a:p>
          <a:p>
            <a:r>
              <a:rPr lang="en-IN" dirty="0">
                <a:solidFill>
                  <a:srgbClr val="FF0000"/>
                </a:solidFill>
              </a:rPr>
              <a:t>public static final </a:t>
            </a:r>
            <a:r>
              <a:rPr lang="en-IN" dirty="0" err="1">
                <a:solidFill>
                  <a:srgbClr val="FF0000"/>
                </a:solidFill>
              </a:rPr>
              <a:t>int</a:t>
            </a:r>
            <a:r>
              <a:rPr lang="en-IN" dirty="0">
                <a:solidFill>
                  <a:srgbClr val="FF0000"/>
                </a:solidFill>
              </a:rPr>
              <a:t> VALUE = 33;</a:t>
            </a:r>
          </a:p>
          <a:p>
            <a:r>
              <a:rPr lang="en-IN" dirty="0">
                <a:solidFill>
                  <a:srgbClr val="FF0000"/>
                </a:solidFill>
              </a:rPr>
              <a:t>}</a:t>
            </a:r>
          </a:p>
          <a:p>
            <a:r>
              <a:rPr lang="en-IN" dirty="0">
                <a:solidFill>
                  <a:srgbClr val="FF0000"/>
                </a:solidFill>
              </a:rPr>
              <a:t>and class B is defined as:</a:t>
            </a:r>
          </a:p>
          <a:p>
            <a:r>
              <a:rPr lang="en-IN" dirty="0">
                <a:solidFill>
                  <a:srgbClr val="FF0000"/>
                </a:solidFill>
              </a:rPr>
              <a:t>public class B</a:t>
            </a:r>
          </a:p>
          <a:p>
            <a:r>
              <a:rPr lang="en-IN" dirty="0">
                <a:solidFill>
                  <a:srgbClr val="FF0000"/>
                </a:solidFill>
              </a:rPr>
              <a:t>{</a:t>
            </a:r>
          </a:p>
          <a:p>
            <a:r>
              <a:rPr lang="en-IN" dirty="0">
                <a:solidFill>
                  <a:srgbClr val="FF0000"/>
                </a:solidFill>
              </a:rPr>
              <a:t>static </a:t>
            </a:r>
            <a:r>
              <a:rPr lang="en-IN" dirty="0" err="1">
                <a:solidFill>
                  <a:srgbClr val="FF0000"/>
                </a:solidFill>
              </a:rPr>
              <a:t>int</a:t>
            </a:r>
            <a:r>
              <a:rPr lang="en-IN" dirty="0">
                <a:solidFill>
                  <a:srgbClr val="FF0000"/>
                </a:solidFill>
              </a:rPr>
              <a:t> VALUE2 = A.VALUE;</a:t>
            </a:r>
          </a:p>
          <a:p>
            <a:r>
              <a:rPr lang="en-IN" dirty="0">
                <a:solidFill>
                  <a:srgbClr val="FF0000"/>
                </a:solidFill>
              </a:rPr>
              <a:t>}</a:t>
            </a:r>
            <a:endParaRPr lang="en-IN" b="1" dirty="0">
              <a:solidFill>
                <a:srgbClr val="FF0000"/>
              </a:solidFill>
            </a:endParaRPr>
          </a:p>
        </p:txBody>
      </p:sp>
    </p:spTree>
    <p:extLst>
      <p:ext uri="{BB962C8B-B14F-4D97-AF65-F5344CB8AC3E}">
        <p14:creationId xmlns:p14="http://schemas.microsoft.com/office/powerpoint/2010/main" val="213017448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a:bodyPr>
          <a:lstStyle/>
          <a:p>
            <a:pPr>
              <a:buFont typeface="Wingdings" panose="05000000000000000000" pitchFamily="2" charset="2"/>
              <a:buChar char="Ø"/>
            </a:pPr>
            <a:r>
              <a:rPr lang="en-IN" b="1" i="1" dirty="0"/>
              <a:t>Constant fields are </a:t>
            </a:r>
            <a:r>
              <a:rPr lang="en-IN" b="1" i="1" dirty="0" err="1"/>
              <a:t>inlined</a:t>
            </a:r>
            <a:endParaRPr lang="en-IN" b="1" i="1" dirty="0">
              <a:solidFill>
                <a:srgbClr val="FF0000"/>
              </a:solidFill>
            </a:endParaRPr>
          </a:p>
          <a:p>
            <a:r>
              <a:rPr lang="en-IN" dirty="0"/>
              <a:t>public class B</a:t>
            </a:r>
          </a:p>
          <a:p>
            <a:r>
              <a:rPr lang="en-IN" dirty="0"/>
              <a:t>{</a:t>
            </a:r>
          </a:p>
          <a:p>
            <a:r>
              <a:rPr lang="en-IN" dirty="0"/>
              <a:t>static </a:t>
            </a:r>
            <a:r>
              <a:rPr lang="en-IN" dirty="0" err="1"/>
              <a:t>int</a:t>
            </a:r>
            <a:r>
              <a:rPr lang="en-IN" dirty="0"/>
              <a:t> VALUE2 = 33;</a:t>
            </a:r>
          </a:p>
          <a:p>
            <a:r>
              <a:rPr lang="en-IN" dirty="0"/>
              <a:t>}</a:t>
            </a:r>
          </a:p>
          <a:p>
            <a:r>
              <a:rPr lang="en-IN" dirty="0"/>
              <a:t>with no reference left to class A.</a:t>
            </a:r>
            <a:endParaRPr lang="en-IN" b="1" dirty="0">
              <a:solidFill>
                <a:srgbClr val="FF0000"/>
              </a:solidFill>
            </a:endParaRPr>
          </a:p>
        </p:txBody>
      </p:sp>
    </p:spTree>
    <p:extLst>
      <p:ext uri="{BB962C8B-B14F-4D97-AF65-F5344CB8AC3E}">
        <p14:creationId xmlns:p14="http://schemas.microsoft.com/office/powerpoint/2010/main" val="1186233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1514901"/>
            <a:ext cx="10753725" cy="5158854"/>
          </a:xfrm>
        </p:spPr>
        <p:txBody>
          <a:bodyPr>
            <a:normAutofit fontScale="55000" lnSpcReduction="20000"/>
          </a:bodyPr>
          <a:lstStyle/>
          <a:p>
            <a:pPr>
              <a:buFont typeface="Wingdings" panose="05000000000000000000" pitchFamily="2" charset="2"/>
              <a:buChar char="Ø"/>
            </a:pPr>
            <a:r>
              <a:rPr lang="en-IN" sz="3600" b="1" i="1" dirty="0"/>
              <a:t>Dead code branches </a:t>
            </a:r>
            <a:r>
              <a:rPr lang="en-IN" sz="3600" b="1" i="1" dirty="0" smtClean="0"/>
              <a:t>are eliminated </a:t>
            </a:r>
            <a:endParaRPr lang="en-IN" sz="3600" dirty="0"/>
          </a:p>
          <a:p>
            <a:r>
              <a:rPr lang="en-IN" sz="3800" dirty="0">
                <a:solidFill>
                  <a:srgbClr val="FF0000"/>
                </a:solidFill>
              </a:rPr>
              <a:t>public class A</a:t>
            </a:r>
          </a:p>
          <a:p>
            <a:r>
              <a:rPr lang="en-IN" sz="3800" dirty="0">
                <a:solidFill>
                  <a:srgbClr val="FF0000"/>
                </a:solidFill>
              </a:rPr>
              <a:t>{</a:t>
            </a:r>
          </a:p>
          <a:p>
            <a:r>
              <a:rPr lang="en-IN" sz="3800" dirty="0">
                <a:solidFill>
                  <a:srgbClr val="FF0000"/>
                </a:solidFill>
              </a:rPr>
              <a:t>public static final </a:t>
            </a:r>
            <a:r>
              <a:rPr lang="en-IN" sz="3800" dirty="0" err="1">
                <a:solidFill>
                  <a:srgbClr val="FF0000"/>
                </a:solidFill>
              </a:rPr>
              <a:t>boolean</a:t>
            </a:r>
            <a:r>
              <a:rPr lang="en-IN" sz="3800" dirty="0">
                <a:solidFill>
                  <a:srgbClr val="FF0000"/>
                </a:solidFill>
              </a:rPr>
              <a:t> DEBUG = false;</a:t>
            </a:r>
          </a:p>
          <a:p>
            <a:r>
              <a:rPr lang="en-IN" sz="3800" dirty="0">
                <a:solidFill>
                  <a:srgbClr val="FF0000"/>
                </a:solidFill>
              </a:rPr>
              <a:t>}</a:t>
            </a:r>
          </a:p>
          <a:p>
            <a:r>
              <a:rPr lang="en-IN" sz="3800" dirty="0">
                <a:solidFill>
                  <a:srgbClr val="FF0000"/>
                </a:solidFill>
              </a:rPr>
              <a:t>public class B</a:t>
            </a:r>
          </a:p>
          <a:p>
            <a:r>
              <a:rPr lang="en-IN" sz="3800" dirty="0">
                <a:solidFill>
                  <a:srgbClr val="FF0000"/>
                </a:solidFill>
              </a:rPr>
              <a:t>{</a:t>
            </a:r>
          </a:p>
          <a:p>
            <a:r>
              <a:rPr lang="en-IN" sz="3800" dirty="0">
                <a:solidFill>
                  <a:srgbClr val="FF0000"/>
                </a:solidFill>
              </a:rPr>
              <a:t>static </a:t>
            </a:r>
            <a:r>
              <a:rPr lang="en-IN" sz="3800" dirty="0" err="1">
                <a:solidFill>
                  <a:srgbClr val="FF0000"/>
                </a:solidFill>
              </a:rPr>
              <a:t>int</a:t>
            </a:r>
            <a:r>
              <a:rPr lang="en-IN" sz="3800" dirty="0">
                <a:solidFill>
                  <a:srgbClr val="FF0000"/>
                </a:solidFill>
              </a:rPr>
              <a:t> foo( )</a:t>
            </a:r>
          </a:p>
          <a:p>
            <a:r>
              <a:rPr lang="en-IN" sz="3800" dirty="0">
                <a:solidFill>
                  <a:srgbClr val="FF0000"/>
                </a:solidFill>
              </a:rPr>
              <a:t>{</a:t>
            </a:r>
          </a:p>
          <a:p>
            <a:r>
              <a:rPr lang="en-IN" sz="3800" dirty="0">
                <a:solidFill>
                  <a:srgbClr val="FF0000"/>
                </a:solidFill>
              </a:rPr>
              <a:t>if (A.DEBUG)</a:t>
            </a:r>
          </a:p>
          <a:p>
            <a:r>
              <a:rPr lang="en-IN" sz="3800" dirty="0" err="1">
                <a:solidFill>
                  <a:srgbClr val="FF0000"/>
                </a:solidFill>
              </a:rPr>
              <a:t>System.out.println</a:t>
            </a:r>
            <a:r>
              <a:rPr lang="en-IN" sz="3800" dirty="0">
                <a:solidFill>
                  <a:srgbClr val="FF0000"/>
                </a:solidFill>
              </a:rPr>
              <a:t>("In </a:t>
            </a:r>
            <a:r>
              <a:rPr lang="en-IN" sz="3800" dirty="0" err="1">
                <a:solidFill>
                  <a:srgbClr val="FF0000"/>
                </a:solidFill>
              </a:rPr>
              <a:t>B.foo</a:t>
            </a:r>
            <a:r>
              <a:rPr lang="en-IN" sz="3800" dirty="0">
                <a:solidFill>
                  <a:srgbClr val="FF0000"/>
                </a:solidFill>
              </a:rPr>
              <a:t>( )");</a:t>
            </a:r>
          </a:p>
          <a:p>
            <a:r>
              <a:rPr lang="en-IN" sz="3800" dirty="0">
                <a:solidFill>
                  <a:srgbClr val="FF0000"/>
                </a:solidFill>
              </a:rPr>
              <a:t>return 55;</a:t>
            </a:r>
          </a:p>
          <a:p>
            <a:r>
              <a:rPr lang="en-IN" sz="3800" dirty="0">
                <a:solidFill>
                  <a:srgbClr val="FF0000"/>
                </a:solidFill>
              </a:rPr>
              <a:t>}</a:t>
            </a:r>
          </a:p>
          <a:p>
            <a:r>
              <a:rPr lang="en-IN" sz="3800" dirty="0">
                <a:solidFill>
                  <a:srgbClr val="FF0000"/>
                </a:solidFill>
              </a:rPr>
              <a:t>}</a:t>
            </a:r>
            <a:endParaRPr lang="en-IN" sz="3800" dirty="0" smtClean="0">
              <a:solidFill>
                <a:srgbClr val="FF0000"/>
              </a:solidFill>
            </a:endParaRPr>
          </a:p>
        </p:txBody>
      </p:sp>
    </p:spTree>
    <p:extLst>
      <p:ext uri="{BB962C8B-B14F-4D97-AF65-F5344CB8AC3E}">
        <p14:creationId xmlns:p14="http://schemas.microsoft.com/office/powerpoint/2010/main" val="10830102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1514901"/>
            <a:ext cx="10753725" cy="5158854"/>
          </a:xfrm>
        </p:spPr>
        <p:txBody>
          <a:bodyPr>
            <a:normAutofit/>
          </a:bodyPr>
          <a:lstStyle/>
          <a:p>
            <a:pPr>
              <a:buFont typeface="Wingdings" panose="05000000000000000000" pitchFamily="2" charset="2"/>
              <a:buChar char="Ø"/>
            </a:pPr>
            <a:r>
              <a:rPr lang="en-IN" sz="3600" b="1" i="1" dirty="0"/>
              <a:t>Dead code branches </a:t>
            </a:r>
            <a:r>
              <a:rPr lang="en-IN" sz="3600" b="1" i="1" dirty="0" smtClean="0"/>
              <a:t>are eliminated </a:t>
            </a:r>
            <a:endParaRPr lang="en-IN" sz="3600" dirty="0"/>
          </a:p>
          <a:p>
            <a:r>
              <a:rPr lang="en-IN" dirty="0"/>
              <a:t>public class B</a:t>
            </a:r>
          </a:p>
          <a:p>
            <a:r>
              <a:rPr lang="en-IN" dirty="0"/>
              <a:t>{</a:t>
            </a:r>
          </a:p>
          <a:p>
            <a:r>
              <a:rPr lang="en-IN" dirty="0"/>
              <a:t>static </a:t>
            </a:r>
            <a:r>
              <a:rPr lang="en-IN" dirty="0" err="1"/>
              <a:t>int</a:t>
            </a:r>
            <a:r>
              <a:rPr lang="en-IN" dirty="0"/>
              <a:t> foo( )</a:t>
            </a:r>
          </a:p>
          <a:p>
            <a:r>
              <a:rPr lang="en-IN" dirty="0" smtClean="0"/>
              <a:t>{</a:t>
            </a:r>
          </a:p>
          <a:p>
            <a:r>
              <a:rPr lang="en-IN" dirty="0"/>
              <a:t>return 55;</a:t>
            </a:r>
          </a:p>
          <a:p>
            <a:r>
              <a:rPr lang="en-IN" dirty="0"/>
              <a:t>}</a:t>
            </a:r>
          </a:p>
          <a:p>
            <a:r>
              <a:rPr lang="en-IN" dirty="0"/>
              <a:t>}</a:t>
            </a:r>
            <a:endParaRPr lang="en-IN" dirty="0" smtClean="0">
              <a:solidFill>
                <a:srgbClr val="FF0000"/>
              </a:solidFill>
            </a:endParaRPr>
          </a:p>
        </p:txBody>
      </p:sp>
    </p:spTree>
    <p:extLst>
      <p:ext uri="{BB962C8B-B14F-4D97-AF65-F5344CB8AC3E}">
        <p14:creationId xmlns:p14="http://schemas.microsoft.com/office/powerpoint/2010/main" val="11972787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Old Generation</a:t>
            </a:r>
            <a:br>
              <a:rPr lang="en-IN" dirty="0"/>
            </a:br>
            <a:endParaRPr lang="en-IN" dirty="0"/>
          </a:p>
        </p:txBody>
      </p:sp>
      <p:sp>
        <p:nvSpPr>
          <p:cNvPr id="3" name="Content Placeholder 2"/>
          <p:cNvSpPr>
            <a:spLocks noGrp="1"/>
          </p:cNvSpPr>
          <p:nvPr>
            <p:ph idx="1"/>
          </p:nvPr>
        </p:nvSpPr>
        <p:spPr/>
        <p:txBody>
          <a:bodyPr/>
          <a:lstStyle/>
          <a:p>
            <a:endParaRPr lang="en-IN" dirty="0" smtClean="0"/>
          </a:p>
          <a:p>
            <a:pPr lvl="1">
              <a:buFont typeface="Arial" panose="020B0604020202020204" pitchFamily="34" charset="0"/>
              <a:buChar char="•"/>
            </a:pPr>
            <a:r>
              <a:rPr lang="en-IN" dirty="0" smtClean="0"/>
              <a:t>Old </a:t>
            </a:r>
            <a:r>
              <a:rPr lang="en-IN" dirty="0"/>
              <a:t>Generation memory contains the objects that are long lived and survived after many rounds of Minor GC</a:t>
            </a:r>
            <a:r>
              <a:rPr lang="en-IN" dirty="0" smtClean="0"/>
              <a:t>.</a:t>
            </a:r>
          </a:p>
          <a:p>
            <a:pPr lvl="1">
              <a:buFont typeface="Arial" panose="020B0604020202020204" pitchFamily="34" charset="0"/>
              <a:buChar char="•"/>
            </a:pPr>
            <a:r>
              <a:rPr lang="en-IN" dirty="0" smtClean="0"/>
              <a:t> </a:t>
            </a:r>
            <a:r>
              <a:rPr lang="en-IN" dirty="0"/>
              <a:t>Usually garbage collection is performed in Old Generation memory when it’s full. </a:t>
            </a:r>
            <a:endParaRPr lang="en-IN" dirty="0" smtClean="0"/>
          </a:p>
          <a:p>
            <a:pPr lvl="1">
              <a:buFont typeface="Arial" panose="020B0604020202020204" pitchFamily="34" charset="0"/>
              <a:buChar char="•"/>
            </a:pPr>
            <a:r>
              <a:rPr lang="en-IN" dirty="0" smtClean="0"/>
              <a:t>Old </a:t>
            </a:r>
            <a:r>
              <a:rPr lang="en-IN" dirty="0"/>
              <a:t>Generation Garbage Collection is called </a:t>
            </a:r>
            <a:r>
              <a:rPr lang="en-IN" b="1" dirty="0"/>
              <a:t>Major GC</a:t>
            </a:r>
            <a:r>
              <a:rPr lang="en-IN" dirty="0"/>
              <a:t> and usually takes longer time.</a:t>
            </a:r>
          </a:p>
        </p:txBody>
      </p:sp>
    </p:spTree>
    <p:extLst>
      <p:ext uri="{BB962C8B-B14F-4D97-AF65-F5344CB8AC3E}">
        <p14:creationId xmlns:p14="http://schemas.microsoft.com/office/powerpoint/2010/main" val="18420764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51846"/>
          </a:xfrm>
        </p:spPr>
        <p:txBody>
          <a:bodyPr>
            <a:normAutofit/>
          </a:bodyPr>
          <a:lstStyle/>
          <a:p>
            <a:pPr algn="ctr"/>
            <a:r>
              <a:rPr lang="en-IN" sz="3600" b="1" dirty="0"/>
              <a:t>Going through a slow response </a:t>
            </a:r>
            <a:r>
              <a:rPr lang="en-IN" sz="3600" b="1" dirty="0" smtClean="0"/>
              <a:t>time umbrella</a:t>
            </a:r>
            <a:endParaRPr lang="en-IN" sz="3600" dirty="0"/>
          </a:p>
        </p:txBody>
      </p:sp>
      <p:sp>
        <p:nvSpPr>
          <p:cNvPr id="3" name="Content Placeholder 2"/>
          <p:cNvSpPr>
            <a:spLocks noGrp="1"/>
          </p:cNvSpPr>
          <p:nvPr>
            <p:ph idx="1"/>
          </p:nvPr>
        </p:nvSpPr>
        <p:spPr>
          <a:xfrm>
            <a:off x="676656" y="1651380"/>
            <a:ext cx="10753725" cy="4394578"/>
          </a:xfrm>
        </p:spPr>
        <p:txBody>
          <a:bodyPr/>
          <a:lstStyle/>
          <a:p>
            <a:pPr lvl="2">
              <a:lnSpc>
                <a:spcPct val="150000"/>
              </a:lnSpc>
              <a:buFont typeface="Arial" panose="020B0604020202020204" pitchFamily="34" charset="0"/>
              <a:buChar char="•"/>
            </a:pPr>
            <a:r>
              <a:rPr lang="en-IN" b="1" dirty="0"/>
              <a:t>Client </a:t>
            </a:r>
            <a:r>
              <a:rPr lang="en-IN" b="1" dirty="0" smtClean="0"/>
              <a:t>side</a:t>
            </a:r>
          </a:p>
          <a:p>
            <a:pPr lvl="2">
              <a:lnSpc>
                <a:spcPct val="150000"/>
              </a:lnSpc>
              <a:buFont typeface="Arial" panose="020B0604020202020204" pitchFamily="34" charset="0"/>
              <a:buChar char="•"/>
            </a:pPr>
            <a:r>
              <a:rPr lang="en-IN" b="1" dirty="0"/>
              <a:t>HTTP server side </a:t>
            </a:r>
            <a:r>
              <a:rPr lang="en-IN" b="1" dirty="0" smtClean="0"/>
              <a:t>(web </a:t>
            </a:r>
            <a:r>
              <a:rPr lang="en-IN" b="1" dirty="0"/>
              <a:t>servers</a:t>
            </a:r>
            <a:r>
              <a:rPr lang="en-IN" b="1" dirty="0" smtClean="0"/>
              <a:t>)</a:t>
            </a:r>
          </a:p>
          <a:p>
            <a:pPr lvl="2">
              <a:lnSpc>
                <a:spcPct val="150000"/>
              </a:lnSpc>
              <a:buFont typeface="Arial" panose="020B0604020202020204" pitchFamily="34" charset="0"/>
              <a:buChar char="•"/>
            </a:pPr>
            <a:r>
              <a:rPr lang="en-IN" b="1" dirty="0"/>
              <a:t>Application server </a:t>
            </a:r>
            <a:r>
              <a:rPr lang="en-IN" b="1" dirty="0" smtClean="0"/>
              <a:t>issue</a:t>
            </a:r>
          </a:p>
          <a:p>
            <a:pPr lvl="2">
              <a:lnSpc>
                <a:spcPct val="150000"/>
              </a:lnSpc>
              <a:buFont typeface="Arial" panose="020B0604020202020204" pitchFamily="34" charset="0"/>
              <a:buChar char="•"/>
            </a:pPr>
            <a:r>
              <a:rPr lang="en-IN" b="1" dirty="0"/>
              <a:t>Database server </a:t>
            </a:r>
            <a:r>
              <a:rPr lang="en-IN" b="1" dirty="0" smtClean="0"/>
              <a:t>issue</a:t>
            </a:r>
          </a:p>
          <a:p>
            <a:pPr lvl="2">
              <a:lnSpc>
                <a:spcPct val="150000"/>
              </a:lnSpc>
              <a:buFont typeface="Arial" panose="020B0604020202020204" pitchFamily="34" charset="0"/>
              <a:buChar char="•"/>
            </a:pPr>
            <a:r>
              <a:rPr lang="en-IN" b="1" dirty="0"/>
              <a:t>Integrated </a:t>
            </a:r>
            <a:r>
              <a:rPr lang="en-IN" b="1" dirty="0" smtClean="0"/>
              <a:t>systems</a:t>
            </a:r>
          </a:p>
          <a:p>
            <a:pPr lvl="2">
              <a:lnSpc>
                <a:spcPct val="150000"/>
              </a:lnSpc>
              <a:buFont typeface="Arial" panose="020B0604020202020204" pitchFamily="34" charset="0"/>
              <a:buChar char="•"/>
            </a:pPr>
            <a:r>
              <a:rPr lang="en-IN" b="1" dirty="0"/>
              <a:t>Networking </a:t>
            </a:r>
            <a:r>
              <a:rPr lang="en-IN" b="1" dirty="0" smtClean="0"/>
              <a:t>components</a:t>
            </a:r>
          </a:p>
          <a:p>
            <a:pPr lvl="2">
              <a:lnSpc>
                <a:spcPct val="150000"/>
              </a:lnSpc>
              <a:buFont typeface="Arial" panose="020B0604020202020204" pitchFamily="34" charset="0"/>
              <a:buChar char="•"/>
            </a:pPr>
            <a:r>
              <a:rPr lang="en-IN" b="1" dirty="0"/>
              <a:t>Code and script </a:t>
            </a:r>
            <a:r>
              <a:rPr lang="en-IN" b="1" dirty="0" smtClean="0"/>
              <a:t>analysis</a:t>
            </a:r>
          </a:p>
          <a:p>
            <a:pPr lvl="2">
              <a:lnSpc>
                <a:spcPct val="150000"/>
              </a:lnSpc>
              <a:buFont typeface="Arial" panose="020B0604020202020204" pitchFamily="34" charset="0"/>
              <a:buChar char="•"/>
            </a:pPr>
            <a:r>
              <a:rPr lang="en-IN" b="1" dirty="0"/>
              <a:t>Profiling the application</a:t>
            </a:r>
            <a:endParaRPr lang="en-IN" dirty="0"/>
          </a:p>
        </p:txBody>
      </p:sp>
    </p:spTree>
    <p:extLst>
      <p:ext uri="{BB962C8B-B14F-4D97-AF65-F5344CB8AC3E}">
        <p14:creationId xmlns:p14="http://schemas.microsoft.com/office/powerpoint/2010/main" val="1051073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7822"/>
          </a:xfrm>
        </p:spPr>
        <p:txBody>
          <a:bodyPr>
            <a:normAutofit fontScale="90000"/>
          </a:bodyPr>
          <a:lstStyle/>
          <a:p>
            <a:pPr algn="ctr"/>
            <a:r>
              <a:rPr lang="en-IN" b="1" dirty="0"/>
              <a:t>Common performance issues</a:t>
            </a:r>
            <a:endParaRPr lang="en-IN" dirty="0"/>
          </a:p>
        </p:txBody>
      </p:sp>
      <p:sp>
        <p:nvSpPr>
          <p:cNvPr id="3" name="Content Placeholder 2"/>
          <p:cNvSpPr>
            <a:spLocks noGrp="1"/>
          </p:cNvSpPr>
          <p:nvPr>
            <p:ph idx="1"/>
          </p:nvPr>
        </p:nvSpPr>
        <p:spPr>
          <a:xfrm>
            <a:off x="676656" y="1187356"/>
            <a:ext cx="10753725" cy="4590510"/>
          </a:xfrm>
        </p:spPr>
        <p:txBody>
          <a:bodyPr/>
          <a:lstStyle/>
          <a:p>
            <a:r>
              <a:rPr lang="en-IN" b="1" dirty="0"/>
              <a:t>Threading performance issues</a:t>
            </a:r>
          </a:p>
          <a:p>
            <a:r>
              <a:rPr lang="en-IN" dirty="0"/>
              <a:t>Threading performance issues are the issues related to concurrency, as follows:</a:t>
            </a:r>
          </a:p>
          <a:p>
            <a:pPr lvl="1">
              <a:lnSpc>
                <a:spcPct val="150000"/>
              </a:lnSpc>
              <a:buFont typeface="Arial" panose="020B0604020202020204" pitchFamily="34" charset="0"/>
              <a:buChar char="•"/>
            </a:pPr>
            <a:r>
              <a:rPr lang="en-IN" dirty="0"/>
              <a:t>Lack of threading or excessive threading</a:t>
            </a:r>
          </a:p>
          <a:p>
            <a:pPr lvl="1">
              <a:lnSpc>
                <a:spcPct val="150000"/>
              </a:lnSpc>
              <a:buFont typeface="Arial" panose="020B0604020202020204" pitchFamily="34" charset="0"/>
              <a:buChar char="•"/>
            </a:pPr>
            <a:r>
              <a:rPr lang="en-IN" dirty="0"/>
              <a:t>Threads blocking up to starvation (usually from competing on shared resources)</a:t>
            </a:r>
          </a:p>
          <a:p>
            <a:pPr lvl="1">
              <a:lnSpc>
                <a:spcPct val="150000"/>
              </a:lnSpc>
              <a:buFont typeface="Arial" panose="020B0604020202020204" pitchFamily="34" charset="0"/>
              <a:buChar char="•"/>
            </a:pPr>
            <a:r>
              <a:rPr lang="en-IN" dirty="0"/>
              <a:t>Deadlock until the complete application hangs (threads waiting for each other)</a:t>
            </a:r>
          </a:p>
        </p:txBody>
      </p:sp>
    </p:spTree>
    <p:extLst>
      <p:ext uri="{BB962C8B-B14F-4D97-AF65-F5344CB8AC3E}">
        <p14:creationId xmlns:p14="http://schemas.microsoft.com/office/powerpoint/2010/main" val="21591133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7822"/>
          </a:xfrm>
        </p:spPr>
        <p:txBody>
          <a:bodyPr>
            <a:normAutofit fontScale="90000"/>
          </a:bodyPr>
          <a:lstStyle/>
          <a:p>
            <a:pPr algn="ctr"/>
            <a:r>
              <a:rPr lang="en-IN" b="1" dirty="0"/>
              <a:t>Common performance issues</a:t>
            </a:r>
            <a:endParaRPr lang="en-IN" dirty="0"/>
          </a:p>
        </p:txBody>
      </p:sp>
      <p:sp>
        <p:nvSpPr>
          <p:cNvPr id="3" name="Content Placeholder 2"/>
          <p:cNvSpPr>
            <a:spLocks noGrp="1"/>
          </p:cNvSpPr>
          <p:nvPr>
            <p:ph idx="1"/>
          </p:nvPr>
        </p:nvSpPr>
        <p:spPr>
          <a:xfrm>
            <a:off x="676656" y="1187356"/>
            <a:ext cx="10753725" cy="4590510"/>
          </a:xfrm>
        </p:spPr>
        <p:txBody>
          <a:bodyPr/>
          <a:lstStyle/>
          <a:p>
            <a:r>
              <a:rPr lang="en-IN" b="1" dirty="0"/>
              <a:t>Memory performance issues</a:t>
            </a:r>
            <a:endParaRPr lang="en-IN" b="1" dirty="0" smtClean="0"/>
          </a:p>
          <a:p>
            <a:r>
              <a:rPr lang="en-IN" dirty="0" smtClean="0"/>
              <a:t>Memory </a:t>
            </a:r>
            <a:r>
              <a:rPr lang="en-IN" dirty="0"/>
              <a:t>performance issues are the issues that are related to application memory</a:t>
            </a:r>
          </a:p>
          <a:p>
            <a:r>
              <a:rPr lang="en-IN" dirty="0"/>
              <a:t>management, as follows:</a:t>
            </a:r>
          </a:p>
          <a:p>
            <a:r>
              <a:rPr lang="en-IN" b="1" dirty="0"/>
              <a:t>Memory leakage</a:t>
            </a:r>
            <a:r>
              <a:rPr lang="en-IN" dirty="0"/>
              <a:t>: This issue is an explicit leakage or implicit leakage as seen in</a:t>
            </a:r>
          </a:p>
          <a:p>
            <a:r>
              <a:rPr lang="en-IN" dirty="0"/>
              <a:t>improper hashing</a:t>
            </a:r>
          </a:p>
          <a:p>
            <a:r>
              <a:rPr lang="en-IN" b="1" dirty="0"/>
              <a:t>Improper caching</a:t>
            </a:r>
            <a:r>
              <a:rPr lang="en-IN" dirty="0"/>
              <a:t>: This issue is due to over caching, inadequate size of the object,</a:t>
            </a:r>
          </a:p>
          <a:p>
            <a:r>
              <a:rPr lang="en-IN" dirty="0"/>
              <a:t>or missing essential caching</a:t>
            </a:r>
          </a:p>
          <a:p>
            <a:r>
              <a:rPr lang="en-IN" b="1" dirty="0"/>
              <a:t>Insufficient memory allocation: </a:t>
            </a:r>
            <a:r>
              <a:rPr lang="en-IN" dirty="0"/>
              <a:t>This issue is due to missing JVM memory tuning</a:t>
            </a:r>
          </a:p>
        </p:txBody>
      </p:sp>
    </p:spTree>
    <p:extLst>
      <p:ext uri="{BB962C8B-B14F-4D97-AF65-F5344CB8AC3E}">
        <p14:creationId xmlns:p14="http://schemas.microsoft.com/office/powerpoint/2010/main" val="22469365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7822"/>
          </a:xfrm>
        </p:spPr>
        <p:txBody>
          <a:bodyPr>
            <a:normAutofit fontScale="90000"/>
          </a:bodyPr>
          <a:lstStyle/>
          <a:p>
            <a:pPr algn="ctr"/>
            <a:r>
              <a:rPr lang="en-IN" b="1" dirty="0"/>
              <a:t>Common performance issues</a:t>
            </a:r>
            <a:endParaRPr lang="en-IN" dirty="0"/>
          </a:p>
        </p:txBody>
      </p:sp>
      <p:sp>
        <p:nvSpPr>
          <p:cNvPr id="3" name="Content Placeholder 2"/>
          <p:cNvSpPr>
            <a:spLocks noGrp="1"/>
          </p:cNvSpPr>
          <p:nvPr>
            <p:ph idx="1"/>
          </p:nvPr>
        </p:nvSpPr>
        <p:spPr>
          <a:xfrm>
            <a:off x="676656" y="1187356"/>
            <a:ext cx="10753725" cy="4590510"/>
          </a:xfrm>
        </p:spPr>
        <p:txBody>
          <a:bodyPr/>
          <a:lstStyle/>
          <a:p>
            <a:r>
              <a:rPr lang="en-IN" b="1" dirty="0"/>
              <a:t>Algorithmic performance issues</a:t>
            </a:r>
          </a:p>
          <a:p>
            <a:r>
              <a:rPr lang="en-IN" dirty="0"/>
              <a:t>Implementing the application logic requires two important parameters that are related </a:t>
            </a:r>
            <a:r>
              <a:rPr lang="en-IN" dirty="0" smtClean="0"/>
              <a:t>to each </a:t>
            </a:r>
            <a:r>
              <a:rPr lang="en-IN" dirty="0"/>
              <a:t>other; correctness and optimization. </a:t>
            </a:r>
            <a:endParaRPr lang="en-IN" dirty="0" smtClean="0"/>
          </a:p>
          <a:p>
            <a:r>
              <a:rPr lang="en-IN" dirty="0" smtClean="0"/>
              <a:t>If </a:t>
            </a:r>
            <a:r>
              <a:rPr lang="en-IN" dirty="0"/>
              <a:t>the logic is not optimized, we </a:t>
            </a:r>
            <a:r>
              <a:rPr lang="en-IN" dirty="0" smtClean="0"/>
              <a:t>have algorithmic </a:t>
            </a:r>
            <a:r>
              <a:rPr lang="en-IN" dirty="0"/>
              <a:t>issues, as follows:</a:t>
            </a:r>
          </a:p>
          <a:p>
            <a:pPr lvl="1">
              <a:lnSpc>
                <a:spcPct val="150000"/>
              </a:lnSpc>
              <a:buFont typeface="Arial" panose="020B0604020202020204" pitchFamily="34" charset="0"/>
              <a:buChar char="•"/>
            </a:pPr>
            <a:r>
              <a:rPr lang="en-IN" dirty="0"/>
              <a:t>Costive algorithmic logic</a:t>
            </a:r>
          </a:p>
          <a:p>
            <a:pPr lvl="1">
              <a:lnSpc>
                <a:spcPct val="150000"/>
              </a:lnSpc>
              <a:buFont typeface="Arial" panose="020B0604020202020204" pitchFamily="34" charset="0"/>
              <a:buChar char="•"/>
            </a:pPr>
            <a:r>
              <a:rPr lang="en-IN" dirty="0"/>
              <a:t>Unnecessary logic</a:t>
            </a:r>
          </a:p>
        </p:txBody>
      </p:sp>
    </p:spTree>
    <p:extLst>
      <p:ext uri="{BB962C8B-B14F-4D97-AF65-F5344CB8AC3E}">
        <p14:creationId xmlns:p14="http://schemas.microsoft.com/office/powerpoint/2010/main" val="12341255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7822"/>
          </a:xfrm>
        </p:spPr>
        <p:txBody>
          <a:bodyPr>
            <a:normAutofit fontScale="90000"/>
          </a:bodyPr>
          <a:lstStyle/>
          <a:p>
            <a:pPr algn="ctr"/>
            <a:r>
              <a:rPr lang="en-IN" b="1" dirty="0"/>
              <a:t>Common performance issues</a:t>
            </a:r>
            <a:endParaRPr lang="en-IN" dirty="0"/>
          </a:p>
        </p:txBody>
      </p:sp>
      <p:sp>
        <p:nvSpPr>
          <p:cNvPr id="3" name="Content Placeholder 2"/>
          <p:cNvSpPr>
            <a:spLocks noGrp="1"/>
          </p:cNvSpPr>
          <p:nvPr>
            <p:ph idx="1"/>
          </p:nvPr>
        </p:nvSpPr>
        <p:spPr>
          <a:xfrm>
            <a:off x="676656" y="1187355"/>
            <a:ext cx="10753725" cy="5268036"/>
          </a:xfrm>
        </p:spPr>
        <p:txBody>
          <a:bodyPr>
            <a:normAutofit fontScale="92500" lnSpcReduction="10000"/>
          </a:bodyPr>
          <a:lstStyle/>
          <a:p>
            <a:r>
              <a:rPr lang="en-IN" b="1" dirty="0"/>
              <a:t>Work as designed performance </a:t>
            </a:r>
            <a:r>
              <a:rPr lang="en-IN" b="1" dirty="0" smtClean="0"/>
              <a:t>issues</a:t>
            </a:r>
          </a:p>
          <a:p>
            <a:pPr lvl="1">
              <a:lnSpc>
                <a:spcPct val="150000"/>
              </a:lnSpc>
              <a:buFont typeface="Arial" panose="020B0604020202020204" pitchFamily="34" charset="0"/>
              <a:buChar char="•"/>
            </a:pPr>
            <a:r>
              <a:rPr lang="en-IN" dirty="0"/>
              <a:t>Using synchronous when asynchronous should be used</a:t>
            </a:r>
          </a:p>
          <a:p>
            <a:pPr lvl="1">
              <a:lnSpc>
                <a:spcPct val="150000"/>
              </a:lnSpc>
              <a:buFont typeface="Arial" panose="020B0604020202020204" pitchFamily="34" charset="0"/>
              <a:buChar char="•"/>
            </a:pPr>
            <a:r>
              <a:rPr lang="en-IN" dirty="0"/>
              <a:t>Neglecting remoteness, that is, using remote calls as if they are local calls</a:t>
            </a:r>
          </a:p>
          <a:p>
            <a:pPr lvl="1">
              <a:lnSpc>
                <a:spcPct val="150000"/>
              </a:lnSpc>
              <a:buFont typeface="Arial" panose="020B0604020202020204" pitchFamily="34" charset="0"/>
              <a:buChar char="•"/>
            </a:pPr>
            <a:r>
              <a:rPr lang="en-IN" dirty="0"/>
              <a:t>Improper loading technique, that is, eager versus lazy loading techniques</a:t>
            </a:r>
          </a:p>
          <a:p>
            <a:pPr lvl="1">
              <a:lnSpc>
                <a:spcPct val="150000"/>
              </a:lnSpc>
              <a:buFont typeface="Arial" panose="020B0604020202020204" pitchFamily="34" charset="0"/>
              <a:buChar char="•"/>
            </a:pPr>
            <a:r>
              <a:rPr lang="en-IN" dirty="0"/>
              <a:t>Selection of the size of the object</a:t>
            </a:r>
          </a:p>
          <a:p>
            <a:pPr lvl="1">
              <a:lnSpc>
                <a:spcPct val="150000"/>
              </a:lnSpc>
              <a:buFont typeface="Arial" panose="020B0604020202020204" pitchFamily="34" charset="0"/>
              <a:buChar char="•"/>
            </a:pPr>
            <a:r>
              <a:rPr lang="en-IN" dirty="0"/>
              <a:t>Excessive serialization layers</a:t>
            </a:r>
          </a:p>
          <a:p>
            <a:pPr lvl="1">
              <a:lnSpc>
                <a:spcPct val="150000"/>
              </a:lnSpc>
              <a:buFont typeface="Arial" panose="020B0604020202020204" pitchFamily="34" charset="0"/>
              <a:buChar char="•"/>
            </a:pPr>
            <a:r>
              <a:rPr lang="en-IN" dirty="0"/>
              <a:t>Web services granularity</a:t>
            </a:r>
          </a:p>
          <a:p>
            <a:pPr lvl="1">
              <a:lnSpc>
                <a:spcPct val="150000"/>
              </a:lnSpc>
              <a:buFont typeface="Arial" panose="020B0604020202020204" pitchFamily="34" charset="0"/>
              <a:buChar char="•"/>
            </a:pPr>
            <a:r>
              <a:rPr lang="en-IN" dirty="0"/>
              <a:t>Too much synchronization</a:t>
            </a:r>
          </a:p>
          <a:p>
            <a:pPr lvl="1">
              <a:lnSpc>
                <a:spcPct val="150000"/>
              </a:lnSpc>
              <a:buFont typeface="Arial" panose="020B0604020202020204" pitchFamily="34" charset="0"/>
              <a:buChar char="•"/>
            </a:pPr>
            <a:r>
              <a:rPr lang="en-IN" dirty="0"/>
              <a:t>Non-scalable architecture, especially in the integration layer or middleware</a:t>
            </a:r>
          </a:p>
          <a:p>
            <a:pPr lvl="1">
              <a:lnSpc>
                <a:spcPct val="150000"/>
              </a:lnSpc>
              <a:buFont typeface="Arial" panose="020B0604020202020204" pitchFamily="34" charset="0"/>
              <a:buChar char="•"/>
            </a:pPr>
            <a:r>
              <a:rPr lang="en-IN" dirty="0"/>
              <a:t>Saturated hardware on a shared infrastructure</a:t>
            </a:r>
          </a:p>
        </p:txBody>
      </p:sp>
    </p:spTree>
    <p:extLst>
      <p:ext uri="{BB962C8B-B14F-4D97-AF65-F5344CB8AC3E}">
        <p14:creationId xmlns:p14="http://schemas.microsoft.com/office/powerpoint/2010/main" val="42200397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7822"/>
          </a:xfrm>
        </p:spPr>
        <p:txBody>
          <a:bodyPr>
            <a:normAutofit fontScale="90000"/>
          </a:bodyPr>
          <a:lstStyle/>
          <a:p>
            <a:pPr algn="ctr"/>
            <a:r>
              <a:rPr lang="en-IN" b="1" dirty="0"/>
              <a:t>Common performance issues</a:t>
            </a:r>
            <a:endParaRPr lang="en-IN" dirty="0"/>
          </a:p>
        </p:txBody>
      </p:sp>
      <p:sp>
        <p:nvSpPr>
          <p:cNvPr id="3" name="Content Placeholder 2"/>
          <p:cNvSpPr>
            <a:spLocks noGrp="1"/>
          </p:cNvSpPr>
          <p:nvPr>
            <p:ph idx="1"/>
          </p:nvPr>
        </p:nvSpPr>
        <p:spPr>
          <a:xfrm>
            <a:off x="676656" y="1187355"/>
            <a:ext cx="10753725" cy="5268036"/>
          </a:xfrm>
        </p:spPr>
        <p:txBody>
          <a:bodyPr>
            <a:normAutofit lnSpcReduction="10000"/>
          </a:bodyPr>
          <a:lstStyle/>
          <a:p>
            <a:r>
              <a:rPr lang="en-IN" b="1" dirty="0"/>
              <a:t>Interfacing performance </a:t>
            </a:r>
            <a:r>
              <a:rPr lang="en-IN" b="1" dirty="0" smtClean="0"/>
              <a:t>issues</a:t>
            </a:r>
          </a:p>
          <a:p>
            <a:r>
              <a:rPr lang="en-IN" dirty="0"/>
              <a:t>Whenever the application is dealing with resources, we may face the following interfacing</a:t>
            </a:r>
          </a:p>
          <a:p>
            <a:pPr lvl="1">
              <a:lnSpc>
                <a:spcPct val="150000"/>
              </a:lnSpc>
              <a:buFont typeface="Arial" panose="020B0604020202020204" pitchFamily="34" charset="0"/>
              <a:buChar char="•"/>
            </a:pPr>
            <a:r>
              <a:rPr lang="en-IN" dirty="0"/>
              <a:t>issues that could impact our application performance:</a:t>
            </a:r>
          </a:p>
          <a:p>
            <a:pPr lvl="1">
              <a:lnSpc>
                <a:spcPct val="150000"/>
              </a:lnSpc>
              <a:buFont typeface="Arial" panose="020B0604020202020204" pitchFamily="34" charset="0"/>
              <a:buChar char="•"/>
            </a:pPr>
            <a:r>
              <a:rPr lang="en-IN" dirty="0"/>
              <a:t>Using an old driver/library</a:t>
            </a:r>
          </a:p>
          <a:p>
            <a:pPr lvl="1">
              <a:lnSpc>
                <a:spcPct val="150000"/>
              </a:lnSpc>
              <a:buFont typeface="Arial" panose="020B0604020202020204" pitchFamily="34" charset="0"/>
              <a:buChar char="•"/>
            </a:pPr>
            <a:r>
              <a:rPr lang="en-IN" dirty="0"/>
              <a:t>Missing frequent database housekeeping</a:t>
            </a:r>
          </a:p>
          <a:p>
            <a:pPr lvl="1">
              <a:lnSpc>
                <a:spcPct val="150000"/>
              </a:lnSpc>
              <a:buFont typeface="Arial" panose="020B0604020202020204" pitchFamily="34" charset="0"/>
              <a:buChar char="•"/>
            </a:pPr>
            <a:r>
              <a:rPr lang="en-IN" dirty="0"/>
              <a:t>Database issues, such as, missing database indexes</a:t>
            </a:r>
          </a:p>
          <a:p>
            <a:pPr lvl="1">
              <a:lnSpc>
                <a:spcPct val="150000"/>
              </a:lnSpc>
              <a:buFont typeface="Arial" panose="020B0604020202020204" pitchFamily="34" charset="0"/>
              <a:buChar char="•"/>
            </a:pPr>
            <a:r>
              <a:rPr lang="en-IN" dirty="0"/>
              <a:t>Low performing JMS or integration service bus</a:t>
            </a:r>
          </a:p>
          <a:p>
            <a:pPr lvl="1">
              <a:lnSpc>
                <a:spcPct val="150000"/>
              </a:lnSpc>
              <a:buFont typeface="Arial" panose="020B0604020202020204" pitchFamily="34" charset="0"/>
              <a:buChar char="•"/>
            </a:pPr>
            <a:r>
              <a:rPr lang="en-IN" dirty="0"/>
              <a:t>Logging issues (excessive logging or not following the best practices while logging)</a:t>
            </a:r>
          </a:p>
          <a:p>
            <a:pPr lvl="1">
              <a:lnSpc>
                <a:spcPct val="150000"/>
              </a:lnSpc>
              <a:buFont typeface="Arial" panose="020B0604020202020204" pitchFamily="34" charset="0"/>
              <a:buChar char="•"/>
            </a:pPr>
            <a:r>
              <a:rPr lang="en-IN" dirty="0"/>
              <a:t>Network component issues, that is, load balancer, proxy, firewall, and so on</a:t>
            </a:r>
          </a:p>
        </p:txBody>
      </p:sp>
    </p:spTree>
    <p:extLst>
      <p:ext uri="{BB962C8B-B14F-4D97-AF65-F5344CB8AC3E}">
        <p14:creationId xmlns:p14="http://schemas.microsoft.com/office/powerpoint/2010/main" val="3556012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7822"/>
          </a:xfrm>
        </p:spPr>
        <p:txBody>
          <a:bodyPr>
            <a:normAutofit fontScale="90000"/>
          </a:bodyPr>
          <a:lstStyle/>
          <a:p>
            <a:pPr algn="ctr"/>
            <a:r>
              <a:rPr lang="en-IN" b="1" dirty="0"/>
              <a:t>Common performance issues</a:t>
            </a:r>
            <a:endParaRPr lang="en-IN" dirty="0"/>
          </a:p>
        </p:txBody>
      </p:sp>
      <p:sp>
        <p:nvSpPr>
          <p:cNvPr id="3" name="Content Placeholder 2"/>
          <p:cNvSpPr>
            <a:spLocks noGrp="1"/>
          </p:cNvSpPr>
          <p:nvPr>
            <p:ph idx="1"/>
          </p:nvPr>
        </p:nvSpPr>
        <p:spPr>
          <a:xfrm>
            <a:off x="676656" y="1187355"/>
            <a:ext cx="10753725" cy="5268036"/>
          </a:xfrm>
        </p:spPr>
        <p:txBody>
          <a:bodyPr>
            <a:normAutofit fontScale="92500" lnSpcReduction="10000"/>
          </a:bodyPr>
          <a:lstStyle/>
          <a:p>
            <a:r>
              <a:rPr lang="en-IN" b="1" dirty="0"/>
              <a:t>Miscellaneous performance </a:t>
            </a:r>
            <a:r>
              <a:rPr lang="en-IN" b="1" dirty="0" smtClean="0"/>
              <a:t>issues</a:t>
            </a:r>
          </a:p>
          <a:p>
            <a:pPr lvl="1">
              <a:lnSpc>
                <a:spcPct val="150000"/>
              </a:lnSpc>
              <a:buFont typeface="Arial" panose="020B0604020202020204" pitchFamily="34" charset="0"/>
              <a:buChar char="•"/>
            </a:pPr>
            <a:endParaRPr lang="en-IN" b="1" dirty="0"/>
          </a:p>
          <a:p>
            <a:pPr marL="4572" lvl="1" indent="0">
              <a:lnSpc>
                <a:spcPct val="150000"/>
              </a:lnSpc>
              <a:buNone/>
            </a:pPr>
            <a:r>
              <a:rPr lang="en-IN" dirty="0"/>
              <a:t>Miscellaneous performance issues include different performance issues, as follows:</a:t>
            </a:r>
          </a:p>
          <a:p>
            <a:pPr lvl="1">
              <a:lnSpc>
                <a:spcPct val="150000"/>
              </a:lnSpc>
              <a:buFont typeface="Arial" panose="020B0604020202020204" pitchFamily="34" charset="0"/>
              <a:buChar char="•"/>
            </a:pPr>
            <a:r>
              <a:rPr lang="en-IN" dirty="0"/>
              <a:t>Inconsistent performance of application components, for example, having slow</a:t>
            </a:r>
          </a:p>
          <a:p>
            <a:pPr marL="4572" lvl="1" indent="0">
              <a:lnSpc>
                <a:spcPct val="150000"/>
              </a:lnSpc>
              <a:buNone/>
            </a:pPr>
            <a:r>
              <a:rPr lang="en-IN" dirty="0" smtClean="0"/>
              <a:t>      components </a:t>
            </a:r>
            <a:r>
              <a:rPr lang="en-IN" dirty="0"/>
              <a:t>can cause the whole application to slow down</a:t>
            </a:r>
          </a:p>
          <a:p>
            <a:pPr lvl="1">
              <a:lnSpc>
                <a:spcPct val="150000"/>
              </a:lnSpc>
              <a:buFont typeface="Arial" panose="020B0604020202020204" pitchFamily="34" charset="0"/>
              <a:buChar char="•"/>
            </a:pPr>
            <a:r>
              <a:rPr lang="en-IN" dirty="0"/>
              <a:t>Introduced performance issues to delay the processing speed</a:t>
            </a:r>
          </a:p>
          <a:p>
            <a:pPr lvl="1">
              <a:lnSpc>
                <a:spcPct val="150000"/>
              </a:lnSpc>
              <a:buFont typeface="Arial" panose="020B0604020202020204" pitchFamily="34" charset="0"/>
              <a:buChar char="•"/>
            </a:pPr>
            <a:r>
              <a:rPr lang="en-IN" dirty="0"/>
              <a:t>Improper configuration tuning of different components, for example, JVM,</a:t>
            </a:r>
          </a:p>
          <a:p>
            <a:pPr marL="4572" lvl="1" indent="0">
              <a:lnSpc>
                <a:spcPct val="150000"/>
              </a:lnSpc>
              <a:buNone/>
            </a:pPr>
            <a:r>
              <a:rPr lang="en-IN" dirty="0" smtClean="0"/>
              <a:t>     application </a:t>
            </a:r>
            <a:r>
              <a:rPr lang="en-IN" dirty="0"/>
              <a:t>server, and so on</a:t>
            </a:r>
          </a:p>
          <a:p>
            <a:pPr lvl="1">
              <a:lnSpc>
                <a:spcPct val="150000"/>
              </a:lnSpc>
              <a:buFont typeface="Arial" panose="020B0604020202020204" pitchFamily="34" charset="0"/>
              <a:buChar char="•"/>
            </a:pPr>
            <a:r>
              <a:rPr lang="en-IN" dirty="0"/>
              <a:t>Application-specific performance issues, such as excessive validations, apply many</a:t>
            </a:r>
          </a:p>
          <a:p>
            <a:pPr marL="4572" lvl="1" indent="0">
              <a:lnSpc>
                <a:spcPct val="150000"/>
              </a:lnSpc>
              <a:buNone/>
            </a:pPr>
            <a:r>
              <a:rPr lang="en-IN" dirty="0" smtClean="0"/>
              <a:t>    business </a:t>
            </a:r>
            <a:r>
              <a:rPr lang="en-IN" dirty="0"/>
              <a:t>rules, and so on</a:t>
            </a:r>
          </a:p>
        </p:txBody>
      </p:sp>
    </p:spTree>
    <p:extLst>
      <p:ext uri="{BB962C8B-B14F-4D97-AF65-F5344CB8AC3E}">
        <p14:creationId xmlns:p14="http://schemas.microsoft.com/office/powerpoint/2010/main" val="1682606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7822"/>
          </a:xfrm>
        </p:spPr>
        <p:txBody>
          <a:bodyPr>
            <a:normAutofit fontScale="90000"/>
          </a:bodyPr>
          <a:lstStyle/>
          <a:p>
            <a:pPr algn="ctr"/>
            <a:r>
              <a:rPr lang="en-IN" b="1" dirty="0"/>
              <a:t>Common performance issues</a:t>
            </a:r>
            <a:endParaRPr lang="en-IN" dirty="0"/>
          </a:p>
        </p:txBody>
      </p:sp>
      <p:sp>
        <p:nvSpPr>
          <p:cNvPr id="3" name="Content Placeholder 2"/>
          <p:cNvSpPr>
            <a:spLocks noGrp="1"/>
          </p:cNvSpPr>
          <p:nvPr>
            <p:ph idx="1"/>
          </p:nvPr>
        </p:nvSpPr>
        <p:spPr>
          <a:xfrm>
            <a:off x="676656" y="1187355"/>
            <a:ext cx="10753725" cy="5268036"/>
          </a:xfrm>
        </p:spPr>
        <p:txBody>
          <a:bodyPr>
            <a:normAutofit/>
          </a:bodyPr>
          <a:lstStyle/>
          <a:p>
            <a:r>
              <a:rPr lang="en-IN" b="1" dirty="0"/>
              <a:t>Fake performance </a:t>
            </a:r>
            <a:r>
              <a:rPr lang="en-IN" b="1" dirty="0" smtClean="0"/>
              <a:t>issues</a:t>
            </a:r>
          </a:p>
          <a:p>
            <a:pPr lvl="1">
              <a:lnSpc>
                <a:spcPct val="150000"/>
              </a:lnSpc>
              <a:buFont typeface="Arial" panose="020B0604020202020204" pitchFamily="34" charset="0"/>
              <a:buChar char="•"/>
            </a:pPr>
            <a:r>
              <a:rPr lang="en-IN" dirty="0"/>
              <a:t>Fake performance issues could be a temporary issue or not even an issue. The famous</a:t>
            </a:r>
          </a:p>
          <a:p>
            <a:pPr lvl="1">
              <a:lnSpc>
                <a:spcPct val="150000"/>
              </a:lnSpc>
              <a:buFont typeface="Arial" panose="020B0604020202020204" pitchFamily="34" charset="0"/>
              <a:buChar char="•"/>
            </a:pPr>
            <a:r>
              <a:rPr lang="en-IN" dirty="0"/>
              <a:t>examples are as follows:</a:t>
            </a:r>
          </a:p>
          <a:p>
            <a:pPr lvl="1">
              <a:lnSpc>
                <a:spcPct val="150000"/>
              </a:lnSpc>
              <a:buFont typeface="Arial" panose="020B0604020202020204" pitchFamily="34" charset="0"/>
              <a:buChar char="•"/>
            </a:pPr>
            <a:r>
              <a:rPr lang="en-IN" dirty="0"/>
              <a:t>Networking temporary issues</a:t>
            </a:r>
          </a:p>
          <a:p>
            <a:pPr lvl="1">
              <a:lnSpc>
                <a:spcPct val="150000"/>
              </a:lnSpc>
              <a:buFont typeface="Arial" panose="020B0604020202020204" pitchFamily="34" charset="0"/>
              <a:buChar char="•"/>
            </a:pPr>
            <a:r>
              <a:rPr lang="en-IN" dirty="0"/>
              <a:t>Scheduled running jobs (detected from the associated pattern)</a:t>
            </a:r>
          </a:p>
          <a:p>
            <a:pPr lvl="1">
              <a:lnSpc>
                <a:spcPct val="150000"/>
              </a:lnSpc>
              <a:buFont typeface="Arial" panose="020B0604020202020204" pitchFamily="34" charset="0"/>
              <a:buChar char="•"/>
            </a:pPr>
            <a:r>
              <a:rPr lang="en-IN" dirty="0"/>
              <a:t>Software automatic updates (it must be disabled in production)</a:t>
            </a:r>
          </a:p>
          <a:p>
            <a:pPr lvl="1">
              <a:lnSpc>
                <a:spcPct val="150000"/>
              </a:lnSpc>
              <a:buFont typeface="Arial" panose="020B0604020202020204" pitchFamily="34" charset="0"/>
              <a:buChar char="•"/>
            </a:pPr>
            <a:r>
              <a:rPr lang="en-IN" dirty="0"/>
              <a:t>Non-reproducible issues</a:t>
            </a:r>
          </a:p>
        </p:txBody>
      </p:sp>
    </p:spTree>
    <p:extLst>
      <p:ext uri="{BB962C8B-B14F-4D97-AF65-F5344CB8AC3E}">
        <p14:creationId xmlns:p14="http://schemas.microsoft.com/office/powerpoint/2010/main" val="40100531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7822"/>
          </a:xfrm>
        </p:spPr>
        <p:txBody>
          <a:bodyPr>
            <a:normAutofit fontScale="90000"/>
          </a:bodyPr>
          <a:lstStyle/>
          <a:p>
            <a:pPr algn="ctr"/>
            <a:r>
              <a:rPr lang="en-IN" b="1" dirty="0"/>
              <a:t>Common performance issues</a:t>
            </a:r>
            <a:endParaRPr lang="en-IN" dirty="0"/>
          </a:p>
        </p:txBody>
      </p:sp>
      <p:sp>
        <p:nvSpPr>
          <p:cNvPr id="3" name="Content Placeholder 2"/>
          <p:cNvSpPr>
            <a:spLocks noGrp="1"/>
          </p:cNvSpPr>
          <p:nvPr>
            <p:ph idx="1"/>
          </p:nvPr>
        </p:nvSpPr>
        <p:spPr>
          <a:xfrm>
            <a:off x="676656" y="1187355"/>
            <a:ext cx="10753725" cy="5268036"/>
          </a:xfrm>
        </p:spPr>
        <p:txBody>
          <a:bodyPr>
            <a:normAutofit lnSpcReduction="10000"/>
          </a:bodyPr>
          <a:lstStyle/>
          <a:p>
            <a:r>
              <a:rPr lang="en-IN" b="1" dirty="0"/>
              <a:t>Database performance </a:t>
            </a:r>
            <a:r>
              <a:rPr lang="en-IN" b="1" dirty="0" smtClean="0"/>
              <a:t>issues</a:t>
            </a:r>
          </a:p>
          <a:p>
            <a:r>
              <a:rPr lang="en-IN" dirty="0"/>
              <a:t>Using an old database version</a:t>
            </a:r>
          </a:p>
          <a:p>
            <a:r>
              <a:rPr lang="en-IN" dirty="0"/>
              <a:t>Using an old JDBC driver library</a:t>
            </a:r>
          </a:p>
          <a:p>
            <a:r>
              <a:rPr lang="en-IN" dirty="0"/>
              <a:t>Missing table indexes in frequently used tables (SQL tuning principals)</a:t>
            </a:r>
          </a:p>
          <a:p>
            <a:r>
              <a:rPr lang="en-IN" dirty="0"/>
              <a:t>ORM layer tuning (such as JPA caching and index </a:t>
            </a:r>
            <a:r>
              <a:rPr lang="en-IN" dirty="0" err="1"/>
              <a:t>preallocation</a:t>
            </a:r>
            <a:r>
              <a:rPr lang="en-IN" dirty="0"/>
              <a:t>)</a:t>
            </a:r>
          </a:p>
          <a:p>
            <a:r>
              <a:rPr lang="en-IN" dirty="0"/>
              <a:t>Missing batch or bulk database operations in massive database manipulations</a:t>
            </a:r>
          </a:p>
          <a:p>
            <a:r>
              <a:rPr lang="en-IN" dirty="0"/>
              <a:t>Missing regular database </a:t>
            </a:r>
            <a:r>
              <a:rPr lang="en-IN" dirty="0" smtClean="0"/>
              <a:t>housekeeping</a:t>
            </a:r>
          </a:p>
          <a:p>
            <a:r>
              <a:rPr lang="en-IN" dirty="0" smtClean="0"/>
              <a:t>Housekeeping </a:t>
            </a:r>
            <a:r>
              <a:rPr lang="en-IN" dirty="0"/>
              <a:t>includes the following examples:</a:t>
            </a:r>
          </a:p>
          <a:p>
            <a:r>
              <a:rPr lang="en-IN" dirty="0"/>
              <a:t>Having frequent backups</a:t>
            </a:r>
          </a:p>
          <a:p>
            <a:r>
              <a:rPr lang="en-IN" dirty="0"/>
              <a:t>Partitioning the large tables</a:t>
            </a:r>
          </a:p>
          <a:p>
            <a:r>
              <a:rPr lang="en-IN" dirty="0"/>
              <a:t>Cleaning the different table spaces, for example, temporary and undo table space</a:t>
            </a:r>
          </a:p>
          <a:p>
            <a:r>
              <a:rPr lang="en-IN" dirty="0"/>
              <a:t>Archiving the old records</a:t>
            </a:r>
          </a:p>
        </p:txBody>
      </p:sp>
    </p:spTree>
    <p:extLst>
      <p:ext uri="{BB962C8B-B14F-4D97-AF65-F5344CB8AC3E}">
        <p14:creationId xmlns:p14="http://schemas.microsoft.com/office/powerpoint/2010/main" val="30331390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7822"/>
          </a:xfrm>
        </p:spPr>
        <p:txBody>
          <a:bodyPr>
            <a:normAutofit fontScale="90000"/>
          </a:bodyPr>
          <a:lstStyle/>
          <a:p>
            <a:pPr algn="ctr"/>
            <a:r>
              <a:rPr lang="en-IN" b="1" dirty="0"/>
              <a:t>Common performance issues</a:t>
            </a:r>
            <a:endParaRPr lang="en-IN" dirty="0"/>
          </a:p>
        </p:txBody>
      </p:sp>
      <p:pic>
        <p:nvPicPr>
          <p:cNvPr id="5" name="Picture 4"/>
          <p:cNvPicPr>
            <a:picLocks noChangeAspect="1"/>
          </p:cNvPicPr>
          <p:nvPr/>
        </p:nvPicPr>
        <p:blipFill>
          <a:blip r:embed="rId2"/>
          <a:stretch>
            <a:fillRect/>
          </a:stretch>
        </p:blipFill>
        <p:spPr>
          <a:xfrm>
            <a:off x="1054487" y="1262273"/>
            <a:ext cx="10334254" cy="4497082"/>
          </a:xfrm>
          <a:prstGeom prst="rect">
            <a:avLst/>
          </a:prstGeom>
        </p:spPr>
      </p:pic>
    </p:spTree>
    <p:extLst>
      <p:ext uri="{BB962C8B-B14F-4D97-AF65-F5344CB8AC3E}">
        <p14:creationId xmlns:p14="http://schemas.microsoft.com/office/powerpoint/2010/main" val="651538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Stop the World Event</a:t>
            </a:r>
            <a:br>
              <a:rPr lang="en-IN" dirty="0"/>
            </a:br>
            <a:endParaRPr lang="en-IN" dirty="0"/>
          </a:p>
        </p:txBody>
      </p:sp>
      <p:sp>
        <p:nvSpPr>
          <p:cNvPr id="3" name="Content Placeholder 2"/>
          <p:cNvSpPr>
            <a:spLocks noGrp="1"/>
          </p:cNvSpPr>
          <p:nvPr>
            <p:ph idx="1"/>
          </p:nvPr>
        </p:nvSpPr>
        <p:spPr/>
        <p:txBody>
          <a:bodyPr>
            <a:normAutofit fontScale="92500" lnSpcReduction="10000"/>
          </a:bodyPr>
          <a:lstStyle/>
          <a:p>
            <a:pPr lvl="1" fontAlgn="base">
              <a:buFont typeface="Arial" panose="020B0604020202020204" pitchFamily="34" charset="0"/>
              <a:buChar char="•"/>
            </a:pPr>
            <a:r>
              <a:rPr lang="en-IN" dirty="0"/>
              <a:t>All the Garbage Collections are “Stop the World” events because all application threads are stopped until the operation completes.</a:t>
            </a:r>
          </a:p>
          <a:p>
            <a:pPr lvl="1" fontAlgn="base">
              <a:buFont typeface="Arial" panose="020B0604020202020204" pitchFamily="34" charset="0"/>
              <a:buChar char="•"/>
            </a:pPr>
            <a:r>
              <a:rPr lang="en-IN" dirty="0"/>
              <a:t>Since Young generation keeps short-lived objects, Minor GC is very fast and the application doesn’t get affected by this.</a:t>
            </a:r>
          </a:p>
          <a:p>
            <a:pPr lvl="1" fontAlgn="base">
              <a:buFont typeface="Arial" panose="020B0604020202020204" pitchFamily="34" charset="0"/>
              <a:buChar char="•"/>
            </a:pPr>
            <a:r>
              <a:rPr lang="en-IN" dirty="0" smtClean="0"/>
              <a:t>Major </a:t>
            </a:r>
            <a:r>
              <a:rPr lang="en-IN" dirty="0"/>
              <a:t>GC takes longer time because it checks all the live objects. Major GC should be minimized because it will make your application unresponsive for the garbage collection duration. </a:t>
            </a:r>
            <a:endParaRPr lang="en-IN" dirty="0" smtClean="0"/>
          </a:p>
          <a:p>
            <a:pPr lvl="1" fontAlgn="base">
              <a:buFont typeface="Arial" panose="020B0604020202020204" pitchFamily="34" charset="0"/>
              <a:buChar char="•"/>
            </a:pPr>
            <a:r>
              <a:rPr lang="en-IN" dirty="0" smtClean="0"/>
              <a:t>So responsive </a:t>
            </a:r>
            <a:r>
              <a:rPr lang="en-IN" dirty="0"/>
              <a:t>application and there are a lot of Major Garbage Collection </a:t>
            </a:r>
            <a:r>
              <a:rPr lang="en-IN" dirty="0" smtClean="0"/>
              <a:t>happening  leads to timeout </a:t>
            </a:r>
            <a:r>
              <a:rPr lang="en-IN" dirty="0"/>
              <a:t>errors.</a:t>
            </a:r>
          </a:p>
          <a:p>
            <a:pPr lvl="1" fontAlgn="base">
              <a:buFont typeface="Arial" panose="020B0604020202020204" pitchFamily="34" charset="0"/>
              <a:buChar char="•"/>
            </a:pPr>
            <a:r>
              <a:rPr lang="en-IN" dirty="0"/>
              <a:t>The duration taken by garbage collector depends on the strategy used for garbage collection. </a:t>
            </a:r>
            <a:endParaRPr lang="en-IN" dirty="0" smtClean="0"/>
          </a:p>
          <a:p>
            <a:pPr lvl="1" fontAlgn="base">
              <a:buFont typeface="Arial" panose="020B0604020202020204" pitchFamily="34" charset="0"/>
              <a:buChar char="•"/>
            </a:pPr>
            <a:r>
              <a:rPr lang="en-IN" dirty="0" smtClean="0"/>
              <a:t>That’s </a:t>
            </a:r>
            <a:r>
              <a:rPr lang="en-IN" dirty="0"/>
              <a:t>why it’s necessary to monitor and tune the garbage collector to avoid timeouts in the highly responsive applications.</a:t>
            </a:r>
          </a:p>
          <a:p>
            <a:endParaRPr lang="en-IN" dirty="0"/>
          </a:p>
        </p:txBody>
      </p:sp>
    </p:spTree>
    <p:extLst>
      <p:ext uri="{BB962C8B-B14F-4D97-AF65-F5344CB8AC3E}">
        <p14:creationId xmlns:p14="http://schemas.microsoft.com/office/powerpoint/2010/main" val="32965530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592288"/>
          </a:xfrm>
        </p:spPr>
        <p:txBody>
          <a:bodyPr>
            <a:normAutofit fontScale="90000"/>
          </a:bodyPr>
          <a:lstStyle/>
          <a:p>
            <a:pPr algn="ctr"/>
            <a:r>
              <a:rPr lang="en-IN" b="1" dirty="0"/>
              <a:t>Client-side performance issues</a:t>
            </a:r>
            <a:endParaRPr lang="en-IN" dirty="0"/>
          </a:p>
        </p:txBody>
      </p:sp>
      <p:sp>
        <p:nvSpPr>
          <p:cNvPr id="3" name="Content Placeholder 2"/>
          <p:cNvSpPr>
            <a:spLocks noGrp="1"/>
          </p:cNvSpPr>
          <p:nvPr>
            <p:ph idx="1"/>
          </p:nvPr>
        </p:nvSpPr>
        <p:spPr>
          <a:xfrm>
            <a:off x="676656" y="1351128"/>
            <a:ext cx="10753725" cy="4426737"/>
          </a:xfrm>
        </p:spPr>
        <p:txBody>
          <a:bodyPr>
            <a:normAutofit/>
          </a:bodyPr>
          <a:lstStyle/>
          <a:p>
            <a:r>
              <a:rPr lang="en-IN" dirty="0"/>
              <a:t>Performance issues on the client side means either a JavaScript coding issue or slow</a:t>
            </a:r>
          </a:p>
          <a:p>
            <a:r>
              <a:rPr lang="en-IN" dirty="0"/>
              <a:t>loading of different resources. </a:t>
            </a:r>
            <a:endParaRPr lang="en-IN" dirty="0" smtClean="0"/>
          </a:p>
          <a:p>
            <a:r>
              <a:rPr lang="en-IN" dirty="0" smtClean="0"/>
              <a:t>Rarely </a:t>
            </a:r>
            <a:r>
              <a:rPr lang="en-IN" dirty="0"/>
              <a:t>do </a:t>
            </a:r>
            <a:r>
              <a:rPr lang="en-IN" dirty="0" smtClean="0"/>
              <a:t>we </a:t>
            </a:r>
            <a:r>
              <a:rPr lang="en-IN" dirty="0"/>
              <a:t>need to consider </a:t>
            </a:r>
            <a:r>
              <a:rPr lang="en-IN" b="1" dirty="0"/>
              <a:t>cascading style </a:t>
            </a:r>
            <a:r>
              <a:rPr lang="en-IN" b="1" dirty="0" smtClean="0"/>
              <a:t>sheets</a:t>
            </a:r>
            <a:r>
              <a:rPr lang="en-IN" dirty="0" smtClean="0"/>
              <a:t>(</a:t>
            </a:r>
            <a:r>
              <a:rPr lang="en-IN" b="1" dirty="0" smtClean="0"/>
              <a:t>CSS</a:t>
            </a:r>
            <a:r>
              <a:rPr lang="en-IN" dirty="0" smtClean="0"/>
              <a:t>).</a:t>
            </a:r>
          </a:p>
          <a:p>
            <a:r>
              <a:rPr lang="en-IN" dirty="0"/>
              <a:t>The initial set of questions that we need to answer when we face client-side </a:t>
            </a:r>
            <a:r>
              <a:rPr lang="en-IN" dirty="0" smtClean="0"/>
              <a:t>performance issue </a:t>
            </a:r>
            <a:r>
              <a:rPr lang="en-IN" dirty="0"/>
              <a:t>is as follows:</a:t>
            </a:r>
          </a:p>
          <a:p>
            <a:pPr lvl="1">
              <a:buFont typeface="Arial" panose="020B0604020202020204" pitchFamily="34" charset="0"/>
              <a:buChar char="•"/>
            </a:pPr>
            <a:r>
              <a:rPr lang="en-IN" dirty="0"/>
              <a:t>Is the issue related to the browser type?</a:t>
            </a:r>
          </a:p>
          <a:p>
            <a:pPr lvl="1">
              <a:buFont typeface="Arial" panose="020B0604020202020204" pitchFamily="34" charset="0"/>
              <a:buChar char="•"/>
            </a:pPr>
            <a:r>
              <a:rPr lang="en-IN" dirty="0"/>
              <a:t>Is it related to the page size or resources size?</a:t>
            </a:r>
          </a:p>
          <a:p>
            <a:pPr lvl="1">
              <a:buFont typeface="Arial" panose="020B0604020202020204" pitchFamily="34" charset="0"/>
              <a:buChar char="•"/>
            </a:pPr>
            <a:r>
              <a:rPr lang="en-IN" dirty="0"/>
              <a:t>What happens if we disable JavaScript in the browser?</a:t>
            </a:r>
          </a:p>
          <a:p>
            <a:pPr lvl="1">
              <a:buFont typeface="Arial" panose="020B0604020202020204" pitchFamily="34" charset="0"/>
              <a:buChar char="•"/>
            </a:pPr>
            <a:r>
              <a:rPr lang="en-IN" dirty="0"/>
              <a:t>Did this issue occur in the performance testing tool?</a:t>
            </a:r>
          </a:p>
        </p:txBody>
      </p:sp>
    </p:spTree>
    <p:extLst>
      <p:ext uri="{BB962C8B-B14F-4D97-AF65-F5344CB8AC3E}">
        <p14:creationId xmlns:p14="http://schemas.microsoft.com/office/powerpoint/2010/main" val="36466578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Object Creation</a:t>
            </a:r>
            <a:endParaRPr lang="en-IN" dirty="0"/>
          </a:p>
        </p:txBody>
      </p:sp>
      <p:sp>
        <p:nvSpPr>
          <p:cNvPr id="3" name="Content Placeholder 2"/>
          <p:cNvSpPr>
            <a:spLocks noGrp="1"/>
          </p:cNvSpPr>
          <p:nvPr>
            <p:ph idx="1"/>
          </p:nvPr>
        </p:nvSpPr>
        <p:spPr>
          <a:xfrm>
            <a:off x="785838" y="2393817"/>
            <a:ext cx="10753725" cy="3766185"/>
          </a:xfrm>
        </p:spPr>
        <p:txBody>
          <a:bodyPr>
            <a:normAutofit fontScale="92500" lnSpcReduction="10000"/>
          </a:bodyPr>
          <a:lstStyle/>
          <a:p>
            <a:pPr>
              <a:buFont typeface="Wingdings" panose="05000000000000000000" pitchFamily="2" charset="2"/>
              <a:buChar char="Ø"/>
            </a:pPr>
            <a:r>
              <a:rPr lang="en-IN" i="1" dirty="0"/>
              <a:t>The biggest difference between time and space is that you can't reuse time.</a:t>
            </a:r>
          </a:p>
          <a:p>
            <a:pPr marL="0" indent="0">
              <a:buNone/>
            </a:pPr>
            <a:r>
              <a:rPr lang="en-IN" dirty="0"/>
              <a:t> </a:t>
            </a:r>
            <a:r>
              <a:rPr lang="en-IN" dirty="0" smtClean="0"/>
              <a:t> ----Merrick </a:t>
            </a:r>
            <a:r>
              <a:rPr lang="en-IN" dirty="0" err="1" smtClean="0"/>
              <a:t>Furst</a:t>
            </a:r>
            <a:endParaRPr lang="en-IN" dirty="0" smtClean="0"/>
          </a:p>
          <a:p>
            <a:pPr>
              <a:buFont typeface="Wingdings" panose="05000000000000000000" pitchFamily="2" charset="2"/>
              <a:buChar char="Ø"/>
            </a:pPr>
            <a:r>
              <a:rPr lang="en-IN" dirty="0"/>
              <a:t>Avoid creating objects in frequently used </a:t>
            </a:r>
            <a:r>
              <a:rPr lang="en-IN" dirty="0" smtClean="0"/>
              <a:t>routines</a:t>
            </a:r>
          </a:p>
          <a:p>
            <a:pPr>
              <a:buFont typeface="Wingdings" panose="05000000000000000000" pitchFamily="2" charset="2"/>
              <a:buChar char="Ø"/>
            </a:pPr>
            <a:r>
              <a:rPr lang="en-IN" dirty="0"/>
              <a:t>Try to </a:t>
            </a:r>
            <a:r>
              <a:rPr lang="en-IN" dirty="0" err="1"/>
              <a:t>presize</a:t>
            </a:r>
            <a:r>
              <a:rPr lang="en-IN" dirty="0"/>
              <a:t> any collection object to be as big as it will need to be</a:t>
            </a:r>
            <a:r>
              <a:rPr lang="en-IN" dirty="0" smtClean="0"/>
              <a:t>.</a:t>
            </a:r>
          </a:p>
          <a:p>
            <a:pPr>
              <a:buFont typeface="Wingdings" panose="05000000000000000000" pitchFamily="2" charset="2"/>
              <a:buChar char="Ø"/>
            </a:pPr>
            <a:endParaRPr lang="en-IN" dirty="0"/>
          </a:p>
          <a:p>
            <a:r>
              <a:rPr lang="en-IN" dirty="0"/>
              <a:t>For example, Vector grows by creating a new larger </a:t>
            </a:r>
            <a:r>
              <a:rPr lang="en-IN" dirty="0" smtClean="0"/>
              <a:t>internal array </a:t>
            </a:r>
            <a:r>
              <a:rPr lang="en-IN" dirty="0"/>
              <a:t>object, copying all the elements from and discarding the old array. </a:t>
            </a:r>
            <a:endParaRPr lang="en-IN" dirty="0" smtClean="0"/>
          </a:p>
          <a:p>
            <a:r>
              <a:rPr lang="en-IN" dirty="0" smtClean="0"/>
              <a:t>Most collection implementations </a:t>
            </a:r>
            <a:r>
              <a:rPr lang="en-IN" dirty="0"/>
              <a:t>have similar implementations for growing the collection beyond its </a:t>
            </a:r>
            <a:r>
              <a:rPr lang="en-IN" dirty="0" smtClean="0"/>
              <a:t>current capacity</a:t>
            </a:r>
            <a:r>
              <a:rPr lang="en-IN" dirty="0"/>
              <a:t>, so </a:t>
            </a:r>
            <a:r>
              <a:rPr lang="en-IN" dirty="0" err="1"/>
              <a:t>presizing</a:t>
            </a:r>
            <a:r>
              <a:rPr lang="en-IN" dirty="0"/>
              <a:t> a collection to its largest potential size reduces the number of </a:t>
            </a:r>
            <a:r>
              <a:rPr lang="en-IN" dirty="0" smtClean="0"/>
              <a:t>objects discarded</a:t>
            </a:r>
            <a:r>
              <a:rPr lang="en-IN" dirty="0"/>
              <a:t>.</a:t>
            </a:r>
          </a:p>
        </p:txBody>
      </p:sp>
    </p:spTree>
    <p:extLst>
      <p:ext uri="{BB962C8B-B14F-4D97-AF65-F5344CB8AC3E}">
        <p14:creationId xmlns:p14="http://schemas.microsoft.com/office/powerpoint/2010/main" val="98388113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Object Creation</a:t>
            </a:r>
            <a:endParaRPr lang="en-IN" dirty="0"/>
          </a:p>
        </p:txBody>
      </p:sp>
      <p:sp>
        <p:nvSpPr>
          <p:cNvPr id="3" name="Content Placeholder 2"/>
          <p:cNvSpPr>
            <a:spLocks noGrp="1"/>
          </p:cNvSpPr>
          <p:nvPr>
            <p:ph idx="1"/>
          </p:nvPr>
        </p:nvSpPr>
        <p:spPr>
          <a:xfrm>
            <a:off x="785838" y="2393817"/>
            <a:ext cx="10753725" cy="3766185"/>
          </a:xfrm>
        </p:spPr>
        <p:txBody>
          <a:bodyPr>
            <a:normAutofit/>
          </a:bodyPr>
          <a:lstStyle/>
          <a:p>
            <a:pPr>
              <a:buFont typeface="Wingdings" panose="05000000000000000000" pitchFamily="2" charset="2"/>
              <a:buChar char="Ø"/>
            </a:pPr>
            <a:r>
              <a:rPr lang="en-IN" dirty="0"/>
              <a:t>When multiple instances of a class need access to a particular object in a variable local </a:t>
            </a:r>
            <a:r>
              <a:rPr lang="en-IN" dirty="0" smtClean="0"/>
              <a:t>to those </a:t>
            </a:r>
            <a:r>
              <a:rPr lang="en-IN" dirty="0"/>
              <a:t>instances, it is better to make that variable a static variable rather than have </a:t>
            </a:r>
            <a:r>
              <a:rPr lang="en-IN" dirty="0" smtClean="0"/>
              <a:t>each instance </a:t>
            </a:r>
            <a:r>
              <a:rPr lang="en-IN" dirty="0"/>
              <a:t>hold a separate reference</a:t>
            </a:r>
            <a:r>
              <a:rPr lang="en-IN" dirty="0" smtClean="0"/>
              <a:t>.</a:t>
            </a:r>
            <a:endParaRPr lang="en-IN" dirty="0"/>
          </a:p>
          <a:p>
            <a:pPr>
              <a:buFont typeface="Wingdings" panose="05000000000000000000" pitchFamily="2" charset="2"/>
              <a:buChar char="Ø"/>
            </a:pPr>
            <a:r>
              <a:rPr lang="en-IN" dirty="0"/>
              <a:t>Reuse exception instances when you do not specifically require a stack trace</a:t>
            </a:r>
          </a:p>
        </p:txBody>
      </p:sp>
    </p:spTree>
    <p:extLst>
      <p:ext uri="{BB962C8B-B14F-4D97-AF65-F5344CB8AC3E}">
        <p14:creationId xmlns:p14="http://schemas.microsoft.com/office/powerpoint/2010/main" val="249432531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199283"/>
            <a:ext cx="10772775" cy="1658198"/>
          </a:xfrm>
        </p:spPr>
        <p:txBody>
          <a:bodyPr/>
          <a:lstStyle/>
          <a:p>
            <a:r>
              <a:rPr lang="en-IN" b="1" dirty="0"/>
              <a:t>Uncompressed ZIP/JAR Files</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IN" dirty="0"/>
              <a:t>It is better to deliver your classes in a ZIP or JAR file than to deliver them one class at a time </a:t>
            </a:r>
            <a:r>
              <a:rPr lang="en-IN" dirty="0" smtClean="0"/>
              <a:t>over the </a:t>
            </a:r>
            <a:r>
              <a:rPr lang="en-IN" dirty="0"/>
              <a:t>network or load them individually from separate files in the </a:t>
            </a:r>
            <a:r>
              <a:rPr lang="en-IN" dirty="0" err="1" smtClean="0"/>
              <a:t>filesystem</a:t>
            </a:r>
            <a:r>
              <a:rPr lang="en-IN" dirty="0" smtClean="0"/>
              <a:t>.</a:t>
            </a:r>
          </a:p>
          <a:p>
            <a:pPr>
              <a:buFont typeface="Wingdings" panose="05000000000000000000" pitchFamily="2" charset="2"/>
              <a:buChar char="Ø"/>
            </a:pPr>
            <a:r>
              <a:rPr lang="en-IN" dirty="0"/>
              <a:t>The benefits gained </a:t>
            </a:r>
            <a:r>
              <a:rPr lang="en-IN" dirty="0" smtClean="0"/>
              <a:t>from packaging </a:t>
            </a:r>
            <a:r>
              <a:rPr lang="en-IN" dirty="0"/>
              <a:t>class files come from reducing I/O overheads such as repeated file opening and </a:t>
            </a:r>
            <a:r>
              <a:rPr lang="en-IN" dirty="0" smtClean="0"/>
              <a:t>closing and </a:t>
            </a:r>
            <a:r>
              <a:rPr lang="en-IN" dirty="0"/>
              <a:t>possibly improving seek times</a:t>
            </a:r>
            <a:endParaRPr lang="en-IN" dirty="0" smtClean="0"/>
          </a:p>
          <a:p>
            <a:pPr>
              <a:buFont typeface="Wingdings" panose="05000000000000000000" pitchFamily="2" charset="2"/>
              <a:buChar char="Ø"/>
            </a:pPr>
            <a:endParaRPr lang="en-IN" dirty="0" smtClean="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49625772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199283"/>
            <a:ext cx="10772775" cy="1658198"/>
          </a:xfrm>
        </p:spPr>
        <p:txBody>
          <a:bodyPr/>
          <a:lstStyle/>
          <a:p>
            <a:pPr algn="ctr"/>
            <a:r>
              <a:rPr lang="en-IN" b="1" dirty="0"/>
              <a:t>Object Creation</a:t>
            </a:r>
            <a:br>
              <a:rPr lang="en-IN" b="1" dirty="0"/>
            </a:b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IN" dirty="0"/>
              <a:t>It is better to deliver your classes in a ZIP or JAR file than to deliver them one class at a time </a:t>
            </a:r>
            <a:r>
              <a:rPr lang="en-IN" dirty="0" smtClean="0"/>
              <a:t>over the </a:t>
            </a:r>
            <a:r>
              <a:rPr lang="en-IN" dirty="0"/>
              <a:t>network or load them individually from separate files in the </a:t>
            </a:r>
            <a:r>
              <a:rPr lang="en-IN" dirty="0" err="1" smtClean="0"/>
              <a:t>filesystem</a:t>
            </a:r>
            <a:r>
              <a:rPr lang="en-IN" dirty="0" smtClean="0"/>
              <a:t>.</a:t>
            </a:r>
          </a:p>
          <a:p>
            <a:pPr>
              <a:buFont typeface="Wingdings" panose="05000000000000000000" pitchFamily="2" charset="2"/>
              <a:buChar char="Ø"/>
            </a:pPr>
            <a:r>
              <a:rPr lang="en-IN" dirty="0"/>
              <a:t>The benefits gained </a:t>
            </a:r>
            <a:r>
              <a:rPr lang="en-IN" dirty="0" smtClean="0"/>
              <a:t>from packaging </a:t>
            </a:r>
            <a:r>
              <a:rPr lang="en-IN" dirty="0"/>
              <a:t>class files come from reducing I/O overheads such as repeated file opening and </a:t>
            </a:r>
            <a:r>
              <a:rPr lang="en-IN" dirty="0" smtClean="0"/>
              <a:t>closing and </a:t>
            </a:r>
            <a:r>
              <a:rPr lang="en-IN" dirty="0"/>
              <a:t>possibly improving seek times</a:t>
            </a:r>
            <a:endParaRPr lang="en-IN" dirty="0" smtClean="0"/>
          </a:p>
          <a:p>
            <a:pPr>
              <a:buFont typeface="Wingdings" panose="05000000000000000000" pitchFamily="2" charset="2"/>
              <a:buChar char="Ø"/>
            </a:pPr>
            <a:endParaRPr lang="en-IN" dirty="0" smtClean="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348249590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Excess Object Creation</a:t>
            </a:r>
            <a:br>
              <a:rPr lang="en-IN" b="1" dirty="0"/>
            </a:br>
            <a:endParaRPr lang="en-IN" dirty="0"/>
          </a:p>
        </p:txBody>
      </p:sp>
      <p:sp>
        <p:nvSpPr>
          <p:cNvPr id="3" name="Content Placeholder 2"/>
          <p:cNvSpPr>
            <a:spLocks noGrp="1"/>
          </p:cNvSpPr>
          <p:nvPr>
            <p:ph idx="1"/>
          </p:nvPr>
        </p:nvSpPr>
        <p:spPr/>
        <p:txBody>
          <a:bodyPr/>
          <a:lstStyle/>
          <a:p>
            <a:r>
              <a:rPr lang="en-IN" b="1" dirty="0"/>
              <a:t>Example </a:t>
            </a:r>
            <a:r>
              <a:rPr lang="en-IN" dirty="0"/>
              <a:t>: A Person object that holds a Name object, consisting of first name</a:t>
            </a:r>
          </a:p>
          <a:p>
            <a:r>
              <a:rPr lang="en-IN" dirty="0"/>
              <a:t>and last name and an Address object, with street, number, etc.</a:t>
            </a:r>
          </a:p>
          <a:p>
            <a:r>
              <a:rPr lang="en-IN" dirty="0"/>
              <a:t>These three objects can be collapsed down to just the Person object, with all the</a:t>
            </a:r>
          </a:p>
          <a:p>
            <a:r>
              <a:rPr lang="en-IN" dirty="0"/>
              <a:t>fields moved up to the Person class</a:t>
            </a:r>
          </a:p>
          <a:p>
            <a:r>
              <a:rPr lang="en-IN" dirty="0"/>
              <a:t>continue….</a:t>
            </a:r>
          </a:p>
        </p:txBody>
      </p:sp>
    </p:spTree>
    <p:extLst>
      <p:ext uri="{BB962C8B-B14F-4D97-AF65-F5344CB8AC3E}">
        <p14:creationId xmlns:p14="http://schemas.microsoft.com/office/powerpoint/2010/main" val="227224398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b="1" dirty="0"/>
              <a:t>Excess Object Creation</a:t>
            </a:r>
            <a:br>
              <a:rPr lang="en-IN" b="1" dirty="0"/>
            </a:br>
            <a:endParaRPr lang="en-IN" dirty="0"/>
          </a:p>
        </p:txBody>
      </p:sp>
      <p:sp>
        <p:nvSpPr>
          <p:cNvPr id="3" name="Content Placeholder 2"/>
          <p:cNvSpPr>
            <a:spLocks noGrp="1"/>
          </p:cNvSpPr>
          <p:nvPr>
            <p:ph sz="half" idx="1"/>
          </p:nvPr>
        </p:nvSpPr>
        <p:spPr>
          <a:xfrm>
            <a:off x="395785" y="1624083"/>
            <a:ext cx="4944311" cy="4517409"/>
          </a:xfrm>
        </p:spPr>
        <p:txBody>
          <a:bodyPr numCol="2">
            <a:noAutofit/>
          </a:bodyPr>
          <a:lstStyle/>
          <a:p>
            <a:r>
              <a:rPr lang="en-IN" sz="1400" b="1" dirty="0"/>
              <a:t>public class Person</a:t>
            </a:r>
          </a:p>
          <a:p>
            <a:r>
              <a:rPr lang="en-IN" sz="1400" dirty="0"/>
              <a:t>{</a:t>
            </a:r>
          </a:p>
          <a:p>
            <a:r>
              <a:rPr lang="en-IN" sz="1400" dirty="0"/>
              <a:t>private Name </a:t>
            </a:r>
            <a:r>
              <a:rPr lang="en-IN" sz="1400" dirty="0" err="1"/>
              <a:t>name</a:t>
            </a:r>
            <a:r>
              <a:rPr lang="en-IN" sz="1400" dirty="0"/>
              <a:t>;</a:t>
            </a:r>
          </a:p>
          <a:p>
            <a:r>
              <a:rPr lang="en-IN" sz="1400" dirty="0"/>
              <a:t>private Address </a:t>
            </a:r>
            <a:r>
              <a:rPr lang="en-IN" sz="1400" dirty="0" err="1"/>
              <a:t>address</a:t>
            </a:r>
            <a:r>
              <a:rPr lang="en-IN" sz="1400" dirty="0"/>
              <a:t>;</a:t>
            </a:r>
          </a:p>
          <a:p>
            <a:r>
              <a:rPr lang="en-IN" sz="1400" dirty="0"/>
              <a:t>}</a:t>
            </a:r>
          </a:p>
          <a:p>
            <a:r>
              <a:rPr lang="en-IN" sz="1400" b="1" dirty="0"/>
              <a:t>class Name</a:t>
            </a:r>
          </a:p>
          <a:p>
            <a:r>
              <a:rPr lang="en-IN" sz="1400" dirty="0"/>
              <a:t>{</a:t>
            </a:r>
          </a:p>
          <a:p>
            <a:r>
              <a:rPr lang="en-IN" sz="1400" dirty="0"/>
              <a:t>private String </a:t>
            </a:r>
            <a:r>
              <a:rPr lang="en-IN" sz="1400" dirty="0" err="1"/>
              <a:t>firstName</a:t>
            </a:r>
            <a:r>
              <a:rPr lang="en-IN" sz="1400" dirty="0"/>
              <a:t>;</a:t>
            </a:r>
          </a:p>
          <a:p>
            <a:r>
              <a:rPr lang="en-IN" sz="1400" dirty="0"/>
              <a:t>private String </a:t>
            </a:r>
            <a:r>
              <a:rPr lang="en-IN" sz="1400" dirty="0" err="1"/>
              <a:t>lastName</a:t>
            </a:r>
            <a:r>
              <a:rPr lang="en-IN" sz="1400" dirty="0"/>
              <a:t>;</a:t>
            </a:r>
          </a:p>
          <a:p>
            <a:r>
              <a:rPr lang="en-IN" sz="1400" dirty="0"/>
              <a:t>private String[] </a:t>
            </a:r>
            <a:r>
              <a:rPr lang="en-IN" sz="1400" dirty="0" err="1"/>
              <a:t>otherNames</a:t>
            </a:r>
            <a:r>
              <a:rPr lang="en-IN" sz="1400" dirty="0"/>
              <a:t>;</a:t>
            </a:r>
          </a:p>
          <a:p>
            <a:r>
              <a:rPr lang="en-IN" sz="1400" dirty="0" smtClean="0"/>
              <a:t>}</a:t>
            </a:r>
            <a:endParaRPr lang="en-IN" sz="1400" dirty="0"/>
          </a:p>
        </p:txBody>
      </p:sp>
      <p:sp>
        <p:nvSpPr>
          <p:cNvPr id="4" name="Content Placeholder 3"/>
          <p:cNvSpPr>
            <a:spLocks noGrp="1"/>
          </p:cNvSpPr>
          <p:nvPr>
            <p:ph sz="half" idx="2"/>
          </p:nvPr>
        </p:nvSpPr>
        <p:spPr>
          <a:xfrm>
            <a:off x="6011330" y="1624083"/>
            <a:ext cx="4663440" cy="4141379"/>
          </a:xfrm>
        </p:spPr>
        <p:txBody>
          <a:bodyPr>
            <a:normAutofit fontScale="85000" lnSpcReduction="20000"/>
          </a:bodyPr>
          <a:lstStyle/>
          <a:p>
            <a:r>
              <a:rPr lang="en-IN" b="1" dirty="0"/>
              <a:t>class Address</a:t>
            </a:r>
          </a:p>
          <a:p>
            <a:r>
              <a:rPr lang="en-IN" dirty="0"/>
              <a:t>{</a:t>
            </a:r>
          </a:p>
          <a:p>
            <a:r>
              <a:rPr lang="en-IN" dirty="0"/>
              <a:t>private </a:t>
            </a:r>
            <a:r>
              <a:rPr lang="en-IN" dirty="0" err="1"/>
              <a:t>int</a:t>
            </a:r>
            <a:r>
              <a:rPr lang="en-IN" dirty="0"/>
              <a:t> house Number;</a:t>
            </a:r>
          </a:p>
          <a:p>
            <a:r>
              <a:rPr lang="en-IN" dirty="0"/>
              <a:t>private String </a:t>
            </a:r>
            <a:r>
              <a:rPr lang="en-IN" dirty="0" err="1"/>
              <a:t>houseName</a:t>
            </a:r>
            <a:r>
              <a:rPr lang="en-IN" dirty="0"/>
              <a:t>;</a:t>
            </a:r>
          </a:p>
          <a:p>
            <a:r>
              <a:rPr lang="en-IN" dirty="0"/>
              <a:t>private String </a:t>
            </a:r>
            <a:r>
              <a:rPr lang="en-IN" dirty="0" err="1"/>
              <a:t>streetName</a:t>
            </a:r>
            <a:r>
              <a:rPr lang="en-IN" dirty="0"/>
              <a:t>;</a:t>
            </a:r>
          </a:p>
          <a:p>
            <a:r>
              <a:rPr lang="en-IN" dirty="0"/>
              <a:t>private String town;</a:t>
            </a:r>
          </a:p>
          <a:p>
            <a:r>
              <a:rPr lang="en-IN" dirty="0"/>
              <a:t>private String area;</a:t>
            </a:r>
          </a:p>
          <a:p>
            <a:r>
              <a:rPr lang="en-IN" dirty="0"/>
              <a:t>private String greater Area;</a:t>
            </a:r>
          </a:p>
          <a:p>
            <a:r>
              <a:rPr lang="en-IN" dirty="0"/>
              <a:t>private String country;</a:t>
            </a:r>
          </a:p>
          <a:p>
            <a:r>
              <a:rPr lang="en-IN" dirty="0"/>
              <a:t>private String </a:t>
            </a:r>
            <a:r>
              <a:rPr lang="en-IN" dirty="0" err="1"/>
              <a:t>postCode</a:t>
            </a:r>
            <a:r>
              <a:rPr lang="en-IN" dirty="0"/>
              <a:t>;</a:t>
            </a:r>
          </a:p>
          <a:p>
            <a:r>
              <a:rPr lang="en-IN" dirty="0"/>
              <a:t>}</a:t>
            </a:r>
          </a:p>
          <a:p>
            <a:endParaRPr lang="en-IN" dirty="0"/>
          </a:p>
        </p:txBody>
      </p:sp>
    </p:spTree>
    <p:extLst>
      <p:ext uri="{BB962C8B-B14F-4D97-AF65-F5344CB8AC3E}">
        <p14:creationId xmlns:p14="http://schemas.microsoft.com/office/powerpoint/2010/main" val="389719184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b="1" dirty="0"/>
              <a:t>Excess Object Creation</a:t>
            </a:r>
            <a:br>
              <a:rPr lang="en-IN" b="1" dirty="0"/>
            </a:br>
            <a:endParaRPr lang="en-IN" dirty="0"/>
          </a:p>
        </p:txBody>
      </p:sp>
      <p:sp>
        <p:nvSpPr>
          <p:cNvPr id="3" name="Content Placeholder 2"/>
          <p:cNvSpPr>
            <a:spLocks noGrp="1"/>
          </p:cNvSpPr>
          <p:nvPr>
            <p:ph sz="half" idx="1"/>
          </p:nvPr>
        </p:nvSpPr>
        <p:spPr>
          <a:xfrm>
            <a:off x="395785" y="1624083"/>
            <a:ext cx="10331355" cy="4517409"/>
          </a:xfrm>
        </p:spPr>
        <p:txBody>
          <a:bodyPr numCol="2">
            <a:noAutofit/>
          </a:bodyPr>
          <a:lstStyle/>
          <a:p>
            <a:r>
              <a:rPr lang="en-IN" b="1" dirty="0"/>
              <a:t>These three classes collapse into one class:</a:t>
            </a:r>
          </a:p>
          <a:p>
            <a:r>
              <a:rPr lang="en-IN" b="1" dirty="0"/>
              <a:t>public class Person</a:t>
            </a:r>
          </a:p>
          <a:p>
            <a:r>
              <a:rPr lang="en-IN" dirty="0"/>
              <a:t>{</a:t>
            </a:r>
          </a:p>
          <a:p>
            <a:r>
              <a:rPr lang="en-IN" dirty="0"/>
              <a:t>private String </a:t>
            </a:r>
            <a:r>
              <a:rPr lang="en-IN" dirty="0" err="1"/>
              <a:t>firstName</a:t>
            </a:r>
            <a:r>
              <a:rPr lang="en-IN" dirty="0"/>
              <a:t>;</a:t>
            </a:r>
          </a:p>
          <a:p>
            <a:r>
              <a:rPr lang="en-IN" dirty="0"/>
              <a:t>private String </a:t>
            </a:r>
            <a:r>
              <a:rPr lang="en-IN" dirty="0" err="1"/>
              <a:t>lastName</a:t>
            </a:r>
            <a:r>
              <a:rPr lang="en-IN" dirty="0"/>
              <a:t>;</a:t>
            </a:r>
          </a:p>
          <a:p>
            <a:r>
              <a:rPr lang="en-IN" dirty="0"/>
              <a:t>private String[] </a:t>
            </a:r>
            <a:r>
              <a:rPr lang="en-IN" dirty="0" err="1"/>
              <a:t>otherNames</a:t>
            </a:r>
            <a:r>
              <a:rPr lang="en-IN" dirty="0"/>
              <a:t>;</a:t>
            </a:r>
          </a:p>
          <a:p>
            <a:r>
              <a:rPr lang="en-IN" dirty="0"/>
              <a:t>private </a:t>
            </a:r>
            <a:r>
              <a:rPr lang="en-IN" dirty="0" err="1"/>
              <a:t>int</a:t>
            </a:r>
            <a:r>
              <a:rPr lang="en-IN" dirty="0"/>
              <a:t> </a:t>
            </a:r>
            <a:r>
              <a:rPr lang="en-IN" dirty="0" err="1"/>
              <a:t>houseNumber</a:t>
            </a:r>
            <a:r>
              <a:rPr lang="en-IN" dirty="0"/>
              <a:t>;</a:t>
            </a:r>
          </a:p>
          <a:p>
            <a:r>
              <a:rPr lang="en-IN" dirty="0"/>
              <a:t>private String </a:t>
            </a:r>
            <a:r>
              <a:rPr lang="en-IN" dirty="0" err="1"/>
              <a:t>houseName</a:t>
            </a:r>
            <a:r>
              <a:rPr lang="en-IN" dirty="0"/>
              <a:t>;</a:t>
            </a:r>
          </a:p>
          <a:p>
            <a:r>
              <a:rPr lang="en-IN" dirty="0"/>
              <a:t>private String </a:t>
            </a:r>
            <a:r>
              <a:rPr lang="en-IN" dirty="0" err="1"/>
              <a:t>streetName</a:t>
            </a:r>
            <a:r>
              <a:rPr lang="en-IN" dirty="0"/>
              <a:t>;</a:t>
            </a:r>
          </a:p>
          <a:p>
            <a:r>
              <a:rPr lang="en-IN" dirty="0"/>
              <a:t>private String town;</a:t>
            </a:r>
          </a:p>
          <a:p>
            <a:r>
              <a:rPr lang="en-IN" dirty="0"/>
              <a:t>private String area;</a:t>
            </a:r>
          </a:p>
          <a:p>
            <a:r>
              <a:rPr lang="en-IN" dirty="0"/>
              <a:t>private String </a:t>
            </a:r>
            <a:r>
              <a:rPr lang="en-IN" dirty="0" err="1"/>
              <a:t>greaterArea</a:t>
            </a:r>
            <a:r>
              <a:rPr lang="en-IN" dirty="0"/>
              <a:t>;</a:t>
            </a:r>
          </a:p>
          <a:p>
            <a:r>
              <a:rPr lang="en-IN" dirty="0"/>
              <a:t>private String country;</a:t>
            </a:r>
          </a:p>
          <a:p>
            <a:r>
              <a:rPr lang="en-IN" dirty="0"/>
              <a:t>private String </a:t>
            </a:r>
            <a:r>
              <a:rPr lang="en-IN" dirty="0" err="1"/>
              <a:t>postCode</a:t>
            </a:r>
            <a:r>
              <a:rPr lang="en-IN" dirty="0"/>
              <a:t>;</a:t>
            </a:r>
          </a:p>
          <a:p>
            <a:r>
              <a:rPr lang="en-IN" dirty="0"/>
              <a:t>}</a:t>
            </a:r>
          </a:p>
        </p:txBody>
      </p:sp>
    </p:spTree>
    <p:extLst>
      <p:ext uri="{BB962C8B-B14F-4D97-AF65-F5344CB8AC3E}">
        <p14:creationId xmlns:p14="http://schemas.microsoft.com/office/powerpoint/2010/main" val="213459337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Reuse Object</a:t>
            </a:r>
            <a:endParaRPr lang="en-IN" dirty="0"/>
          </a:p>
        </p:txBody>
      </p:sp>
      <p:sp>
        <p:nvSpPr>
          <p:cNvPr id="5" name="Content Placeholder 4"/>
          <p:cNvSpPr>
            <a:spLocks noGrp="1"/>
          </p:cNvSpPr>
          <p:nvPr>
            <p:ph idx="1"/>
          </p:nvPr>
        </p:nvSpPr>
        <p:spPr/>
        <p:txBody>
          <a:bodyPr/>
          <a:lstStyle/>
          <a:p>
            <a:r>
              <a:rPr lang="en-IN" b="1" dirty="0"/>
              <a:t>Objects are expensive to create so it is reasonable to reuse the same object.</a:t>
            </a:r>
          </a:p>
          <a:p>
            <a:r>
              <a:rPr lang="en-IN" dirty="0"/>
              <a:t>• </a:t>
            </a:r>
            <a:r>
              <a:rPr lang="en-IN" b="1" dirty="0"/>
              <a:t>This requires awareness of when not to create new object.</a:t>
            </a:r>
          </a:p>
          <a:p>
            <a:r>
              <a:rPr lang="en-IN" dirty="0"/>
              <a:t>• </a:t>
            </a:r>
            <a:r>
              <a:rPr lang="en-IN" b="1" dirty="0"/>
              <a:t>Look at the object and consider whether it is possible to reset the fields and then</a:t>
            </a:r>
          </a:p>
          <a:p>
            <a:r>
              <a:rPr lang="en-IN" b="1" dirty="0"/>
              <a:t>reuse the object, rather than throw it away and create another</a:t>
            </a:r>
          </a:p>
          <a:p>
            <a:r>
              <a:rPr lang="en-IN" dirty="0"/>
              <a:t>• </a:t>
            </a:r>
            <a:r>
              <a:rPr lang="en-IN" b="1" dirty="0"/>
              <a:t>Important for objects that are constantly used and discarded: for example, in</a:t>
            </a:r>
          </a:p>
          <a:p>
            <a:r>
              <a:rPr lang="en-IN" b="1" dirty="0"/>
              <a:t>graphics processing, objects such as Rectangles, Points, </a:t>
            </a:r>
            <a:r>
              <a:rPr lang="en-IN" b="1" dirty="0" err="1"/>
              <a:t>Colors</a:t>
            </a:r>
            <a:r>
              <a:rPr lang="en-IN" b="1" dirty="0"/>
              <a:t>, and Fonts are</a:t>
            </a:r>
          </a:p>
          <a:p>
            <a:r>
              <a:rPr lang="en-IN" b="1" dirty="0"/>
              <a:t>used and discarded all the time. Recycling these types of objects can certainly</a:t>
            </a:r>
          </a:p>
          <a:p>
            <a:r>
              <a:rPr lang="en-IN" b="1" dirty="0"/>
              <a:t>improve performance.</a:t>
            </a:r>
            <a:endParaRPr lang="en-IN" dirty="0"/>
          </a:p>
        </p:txBody>
      </p:sp>
    </p:spTree>
    <p:extLst>
      <p:ext uri="{BB962C8B-B14F-4D97-AF65-F5344CB8AC3E}">
        <p14:creationId xmlns:p14="http://schemas.microsoft.com/office/powerpoint/2010/main" val="133043058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Manage Pool Of Objects</a:t>
            </a:r>
            <a:endParaRPr lang="en-IN" dirty="0"/>
          </a:p>
        </p:txBody>
      </p:sp>
      <p:sp>
        <p:nvSpPr>
          <p:cNvPr id="3" name="Content Placeholder 2"/>
          <p:cNvSpPr>
            <a:spLocks noGrp="1"/>
          </p:cNvSpPr>
          <p:nvPr>
            <p:ph idx="1"/>
          </p:nvPr>
        </p:nvSpPr>
        <p:spPr/>
        <p:txBody>
          <a:bodyPr/>
          <a:lstStyle/>
          <a:p>
            <a:r>
              <a:rPr lang="en-IN" dirty="0"/>
              <a:t>While not using the retained objects, we are holding on to more memory than if</a:t>
            </a:r>
          </a:p>
          <a:p>
            <a:r>
              <a:rPr lang="en-IN" dirty="0"/>
              <a:t>we simply discarded those objects, and this reduces the memory available to</a:t>
            </a:r>
          </a:p>
          <a:p>
            <a:r>
              <a:rPr lang="en-IN" dirty="0"/>
              <a:t>create other objects .</a:t>
            </a:r>
          </a:p>
          <a:p>
            <a:r>
              <a:rPr lang="en-IN" dirty="0"/>
              <a:t>• Balance the need to have some free memory available against the need to</a:t>
            </a:r>
          </a:p>
          <a:p>
            <a:r>
              <a:rPr lang="en-IN" dirty="0"/>
              <a:t>improve performance by reusing objects.</a:t>
            </a:r>
          </a:p>
          <a:p>
            <a:r>
              <a:rPr lang="en-IN" dirty="0"/>
              <a:t>• The space taken by retaining objects for later reuse is significant only for very</a:t>
            </a:r>
          </a:p>
          <a:p>
            <a:r>
              <a:rPr lang="en-IN" dirty="0"/>
              <a:t>large collections, and you should certainly know which ones these are in your</a:t>
            </a:r>
          </a:p>
          <a:p>
            <a:r>
              <a:rPr lang="en-IN" dirty="0"/>
              <a:t>application.</a:t>
            </a:r>
          </a:p>
        </p:txBody>
      </p:sp>
    </p:spTree>
    <p:extLst>
      <p:ext uri="{BB962C8B-B14F-4D97-AF65-F5344CB8AC3E}">
        <p14:creationId xmlns:p14="http://schemas.microsoft.com/office/powerpoint/2010/main" val="3470509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001721"/>
          </a:xfrm>
        </p:spPr>
        <p:txBody>
          <a:bodyPr>
            <a:normAutofit fontScale="90000"/>
          </a:bodyPr>
          <a:lstStyle/>
          <a:p>
            <a:r>
              <a:rPr lang="en-IN" dirty="0" smtClean="0"/>
              <a:t/>
            </a:r>
            <a:br>
              <a:rPr lang="en-IN" dirty="0" smtClean="0"/>
            </a:br>
            <a:r>
              <a:rPr lang="en-IN" dirty="0" smtClean="0"/>
              <a:t>Permanent </a:t>
            </a:r>
            <a:r>
              <a:rPr lang="en-IN" dirty="0"/>
              <a:t>Generation</a:t>
            </a:r>
            <a:br>
              <a:rPr lang="en-IN" dirty="0"/>
            </a:br>
            <a:endParaRPr lang="en-IN" dirty="0"/>
          </a:p>
        </p:txBody>
      </p:sp>
      <p:sp>
        <p:nvSpPr>
          <p:cNvPr id="3" name="Content Placeholder 2"/>
          <p:cNvSpPr>
            <a:spLocks noGrp="1"/>
          </p:cNvSpPr>
          <p:nvPr>
            <p:ph idx="1"/>
          </p:nvPr>
        </p:nvSpPr>
        <p:spPr/>
        <p:txBody>
          <a:bodyPr/>
          <a:lstStyle/>
          <a:p>
            <a:pPr lvl="1" fontAlgn="base">
              <a:buFont typeface="Arial" panose="020B0604020202020204" pitchFamily="34" charset="0"/>
              <a:buChar char="•"/>
            </a:pPr>
            <a:r>
              <a:rPr lang="en-IN" dirty="0"/>
              <a:t>Permanent Generation or “Perm Gen” contains the application metadata required by the JVM to describe the classes and methods used in the application. </a:t>
            </a:r>
            <a:endParaRPr lang="en-IN" dirty="0" smtClean="0"/>
          </a:p>
          <a:p>
            <a:pPr lvl="1" fontAlgn="base">
              <a:buFont typeface="Arial" panose="020B0604020202020204" pitchFamily="34" charset="0"/>
              <a:buChar char="•"/>
            </a:pPr>
            <a:r>
              <a:rPr lang="en-IN" dirty="0" smtClean="0"/>
              <a:t>Note </a:t>
            </a:r>
            <a:r>
              <a:rPr lang="en-IN" dirty="0"/>
              <a:t>that Perm Gen is not part of Java Heap memory.</a:t>
            </a:r>
          </a:p>
          <a:p>
            <a:pPr lvl="1" fontAlgn="base">
              <a:buFont typeface="Arial" panose="020B0604020202020204" pitchFamily="34" charset="0"/>
              <a:buChar char="•"/>
            </a:pPr>
            <a:r>
              <a:rPr lang="en-IN" dirty="0"/>
              <a:t>Perm Gen is populated by JVM at runtime based on the classes used by the application. </a:t>
            </a:r>
            <a:endParaRPr lang="en-IN" dirty="0" smtClean="0"/>
          </a:p>
          <a:p>
            <a:pPr lvl="1" fontAlgn="base">
              <a:buFont typeface="Arial" panose="020B0604020202020204" pitchFamily="34" charset="0"/>
              <a:buChar char="•"/>
            </a:pPr>
            <a:r>
              <a:rPr lang="en-IN" dirty="0" smtClean="0"/>
              <a:t>Perm </a:t>
            </a:r>
            <a:r>
              <a:rPr lang="en-IN" dirty="0"/>
              <a:t>Gen also contains Java SE library classes and methods. </a:t>
            </a:r>
            <a:endParaRPr lang="en-IN" dirty="0" smtClean="0"/>
          </a:p>
          <a:p>
            <a:pPr lvl="1" fontAlgn="base">
              <a:buFont typeface="Arial" panose="020B0604020202020204" pitchFamily="34" charset="0"/>
              <a:buChar char="•"/>
            </a:pPr>
            <a:r>
              <a:rPr lang="en-IN" dirty="0" smtClean="0"/>
              <a:t>Perm </a:t>
            </a:r>
            <a:r>
              <a:rPr lang="en-IN" dirty="0"/>
              <a:t>Gen objects are garbage collected in a full garbage collection.</a:t>
            </a:r>
          </a:p>
          <a:p>
            <a:endParaRPr lang="en-IN" dirty="0"/>
          </a:p>
        </p:txBody>
      </p:sp>
    </p:spTree>
    <p:extLst>
      <p:ext uri="{BB962C8B-B14F-4D97-AF65-F5344CB8AC3E}">
        <p14:creationId xmlns:p14="http://schemas.microsoft.com/office/powerpoint/2010/main" val="31744179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err="1"/>
              <a:t>Canonicalizing</a:t>
            </a:r>
            <a:r>
              <a:rPr lang="en-IN" b="1" dirty="0"/>
              <a:t> Objects</a:t>
            </a:r>
            <a:endParaRPr lang="en-IN" dirty="0"/>
          </a:p>
        </p:txBody>
      </p:sp>
      <p:sp>
        <p:nvSpPr>
          <p:cNvPr id="3" name="Content Placeholder 2"/>
          <p:cNvSpPr>
            <a:spLocks noGrp="1"/>
          </p:cNvSpPr>
          <p:nvPr>
            <p:ph idx="1"/>
          </p:nvPr>
        </p:nvSpPr>
        <p:spPr/>
        <p:txBody>
          <a:bodyPr>
            <a:normAutofit fontScale="92500" lnSpcReduction="10000"/>
          </a:bodyPr>
          <a:lstStyle/>
          <a:p>
            <a:r>
              <a:rPr lang="en-IN" dirty="0"/>
              <a:t>This activity of replacing multiple copies of an object with just a few</a:t>
            </a:r>
          </a:p>
          <a:p>
            <a:r>
              <a:rPr lang="en-IN" dirty="0"/>
              <a:t>objects is often referred to as </a:t>
            </a:r>
            <a:r>
              <a:rPr lang="en-IN" i="1" dirty="0" err="1"/>
              <a:t>canonicalizing</a:t>
            </a:r>
            <a:r>
              <a:rPr lang="en-IN" i="1" dirty="0"/>
              <a:t> </a:t>
            </a:r>
            <a:r>
              <a:rPr lang="en-IN" dirty="0"/>
              <a:t>objects.</a:t>
            </a:r>
          </a:p>
          <a:p>
            <a:r>
              <a:rPr lang="en-IN" dirty="0"/>
              <a:t>Example:</a:t>
            </a:r>
          </a:p>
          <a:p>
            <a:r>
              <a:rPr lang="en-IN" dirty="0"/>
              <a:t>Boolean t1 = new Boolean(true);</a:t>
            </a:r>
          </a:p>
          <a:p>
            <a:r>
              <a:rPr lang="en-IN" dirty="0" err="1"/>
              <a:t>System.out.println</a:t>
            </a:r>
            <a:r>
              <a:rPr lang="en-IN" dirty="0"/>
              <a:t>(t1=!</a:t>
            </a:r>
            <a:r>
              <a:rPr lang="en-IN" dirty="0" err="1"/>
              <a:t>Boolean.TRUE</a:t>
            </a:r>
            <a:r>
              <a:rPr lang="en-IN" dirty="0"/>
              <a:t>);</a:t>
            </a:r>
          </a:p>
          <a:p>
            <a:r>
              <a:rPr lang="en-IN" dirty="0" err="1"/>
              <a:t>System.out.println</a:t>
            </a:r>
            <a:r>
              <a:rPr lang="en-IN" dirty="0"/>
              <a:t>(t1.==(</a:t>
            </a:r>
            <a:r>
              <a:rPr lang="en-IN" dirty="0" err="1"/>
              <a:t>Boolean.TRUE</a:t>
            </a:r>
            <a:r>
              <a:rPr lang="en-IN" dirty="0"/>
              <a:t>));</a:t>
            </a:r>
          </a:p>
          <a:p>
            <a:r>
              <a:rPr lang="en-IN" dirty="0"/>
              <a:t>produces the output:</a:t>
            </a:r>
          </a:p>
          <a:p>
            <a:r>
              <a:rPr lang="en-IN" dirty="0"/>
              <a:t>false</a:t>
            </a:r>
          </a:p>
          <a:p>
            <a:r>
              <a:rPr lang="en-IN" dirty="0"/>
              <a:t>true</a:t>
            </a:r>
          </a:p>
        </p:txBody>
      </p:sp>
    </p:spTree>
    <p:extLst>
      <p:ext uri="{BB962C8B-B14F-4D97-AF65-F5344CB8AC3E}">
        <p14:creationId xmlns:p14="http://schemas.microsoft.com/office/powerpoint/2010/main" val="23502963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Enumerating constants</a:t>
            </a:r>
            <a:endParaRPr lang="en-IN" dirty="0"/>
          </a:p>
        </p:txBody>
      </p:sp>
      <p:sp>
        <p:nvSpPr>
          <p:cNvPr id="3" name="Content Placeholder 2"/>
          <p:cNvSpPr>
            <a:spLocks noGrp="1"/>
          </p:cNvSpPr>
          <p:nvPr>
            <p:ph idx="1"/>
          </p:nvPr>
        </p:nvSpPr>
        <p:spPr>
          <a:xfrm>
            <a:off x="676656" y="2011680"/>
            <a:ext cx="10753725" cy="4416416"/>
          </a:xfrm>
        </p:spPr>
        <p:txBody>
          <a:bodyPr>
            <a:normAutofit fontScale="92500" lnSpcReduction="20000"/>
          </a:bodyPr>
          <a:lstStyle/>
          <a:p>
            <a:r>
              <a:rPr lang="en-IN" dirty="0"/>
              <a:t>Another canonicalization technique often used is replacing </a:t>
            </a:r>
            <a:r>
              <a:rPr lang="en-IN" dirty="0" smtClean="0"/>
              <a:t>constant objects </a:t>
            </a:r>
            <a:r>
              <a:rPr lang="en-IN" dirty="0"/>
              <a:t>with integers this is called </a:t>
            </a:r>
            <a:r>
              <a:rPr lang="en-IN" dirty="0" smtClean="0"/>
              <a:t>Enumeration</a:t>
            </a:r>
            <a:r>
              <a:rPr lang="en-IN" dirty="0"/>
              <a:t>. </a:t>
            </a:r>
            <a:endParaRPr lang="en-IN" dirty="0" smtClean="0"/>
          </a:p>
          <a:p>
            <a:r>
              <a:rPr lang="en-IN" dirty="0" smtClean="0"/>
              <a:t>Enumeration </a:t>
            </a:r>
            <a:r>
              <a:rPr lang="en-IN" dirty="0"/>
              <a:t>can </a:t>
            </a:r>
            <a:r>
              <a:rPr lang="en-IN" dirty="0" smtClean="0"/>
              <a:t>provide both </a:t>
            </a:r>
            <a:r>
              <a:rPr lang="en-IN" dirty="0"/>
              <a:t>speed and memory advantages. </a:t>
            </a:r>
            <a:endParaRPr lang="en-IN" dirty="0" smtClean="0"/>
          </a:p>
          <a:p>
            <a:r>
              <a:rPr lang="en-IN" dirty="0" smtClean="0"/>
              <a:t>The </a:t>
            </a:r>
            <a:r>
              <a:rPr lang="en-IN" dirty="0"/>
              <a:t>enumeration requires </a:t>
            </a:r>
            <a:r>
              <a:rPr lang="en-IN" dirty="0" smtClean="0"/>
              <a:t>less memory </a:t>
            </a:r>
            <a:r>
              <a:rPr lang="en-IN" dirty="0"/>
              <a:t>than the equivalent strings and makes network transfers faster.</a:t>
            </a:r>
          </a:p>
          <a:p>
            <a:r>
              <a:rPr lang="en-IN" dirty="0"/>
              <a:t>Example: public interface GENDER</a:t>
            </a:r>
          </a:p>
          <a:p>
            <a:r>
              <a:rPr lang="en-IN" dirty="0"/>
              <a:t>{</a:t>
            </a:r>
          </a:p>
          <a:p>
            <a:r>
              <a:rPr lang="en-IN" dirty="0"/>
              <a:t>public static final </a:t>
            </a:r>
            <a:r>
              <a:rPr lang="en-IN" dirty="0" err="1"/>
              <a:t>int</a:t>
            </a:r>
            <a:r>
              <a:rPr lang="en-IN" dirty="0"/>
              <a:t> FEMALE=1;</a:t>
            </a:r>
          </a:p>
          <a:p>
            <a:r>
              <a:rPr lang="en-IN" dirty="0"/>
              <a:t>public static final </a:t>
            </a:r>
            <a:r>
              <a:rPr lang="en-IN" dirty="0" err="1"/>
              <a:t>int</a:t>
            </a:r>
            <a:r>
              <a:rPr lang="en-IN" dirty="0"/>
              <a:t> MALE=2;</a:t>
            </a:r>
          </a:p>
          <a:p>
            <a:r>
              <a:rPr lang="en-IN" dirty="0"/>
              <a:t>}</a:t>
            </a:r>
          </a:p>
          <a:p>
            <a:r>
              <a:rPr lang="en-IN" dirty="0"/>
              <a:t>Rather than use the strings "female" and "male", you should use a</a:t>
            </a:r>
          </a:p>
          <a:p>
            <a:r>
              <a:rPr lang="en-IN" dirty="0"/>
              <a:t>constant defined in an interface</a:t>
            </a:r>
          </a:p>
        </p:txBody>
      </p:sp>
    </p:spTree>
    <p:extLst>
      <p:ext uri="{BB962C8B-B14F-4D97-AF65-F5344CB8AC3E}">
        <p14:creationId xmlns:p14="http://schemas.microsoft.com/office/powerpoint/2010/main" val="237989644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Comparison verses Identity</a:t>
            </a:r>
            <a:endParaRPr lang="en-IN" dirty="0"/>
          </a:p>
        </p:txBody>
      </p:sp>
      <p:sp>
        <p:nvSpPr>
          <p:cNvPr id="3" name="Content Placeholder 2"/>
          <p:cNvSpPr>
            <a:spLocks noGrp="1"/>
          </p:cNvSpPr>
          <p:nvPr>
            <p:ph idx="1"/>
          </p:nvPr>
        </p:nvSpPr>
        <p:spPr/>
        <p:txBody>
          <a:bodyPr/>
          <a:lstStyle/>
          <a:p>
            <a:r>
              <a:rPr lang="en-IN" dirty="0"/>
              <a:t>Comparisons are faster compared to identity</a:t>
            </a:r>
          </a:p>
          <a:p>
            <a:r>
              <a:rPr lang="en-IN" dirty="0"/>
              <a:t>• Comparison can be used instead of the equality comparison.</a:t>
            </a:r>
          </a:p>
          <a:p>
            <a:r>
              <a:rPr lang="en-IN" dirty="0"/>
              <a:t>Example:</a:t>
            </a:r>
          </a:p>
          <a:p>
            <a:r>
              <a:rPr lang="en-IN" dirty="0"/>
              <a:t>you can use</a:t>
            </a:r>
          </a:p>
          <a:p>
            <a:r>
              <a:rPr lang="en-IN" dirty="0" err="1"/>
              <a:t>this.gender</a:t>
            </a:r>
            <a:r>
              <a:rPr lang="en-IN" dirty="0"/>
              <a:t> == FEMALE;</a:t>
            </a:r>
          </a:p>
          <a:p>
            <a:r>
              <a:rPr lang="en-IN" dirty="0"/>
              <a:t>instead of:</a:t>
            </a:r>
          </a:p>
          <a:p>
            <a:r>
              <a:rPr lang="en-IN" dirty="0" err="1"/>
              <a:t>this.gender.equals</a:t>
            </a:r>
            <a:r>
              <a:rPr lang="en-IN" dirty="0"/>
              <a:t>("Female");</a:t>
            </a:r>
          </a:p>
        </p:txBody>
      </p:sp>
    </p:spTree>
    <p:extLst>
      <p:ext uri="{BB962C8B-B14F-4D97-AF65-F5344CB8AC3E}">
        <p14:creationId xmlns:p14="http://schemas.microsoft.com/office/powerpoint/2010/main" val="232113533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Avoid Excess Garbage Collection</a:t>
            </a:r>
            <a:endParaRPr lang="en-IN" dirty="0"/>
          </a:p>
        </p:txBody>
      </p:sp>
      <p:sp>
        <p:nvSpPr>
          <p:cNvPr id="3" name="Content Placeholder 2"/>
          <p:cNvSpPr>
            <a:spLocks noGrp="1"/>
          </p:cNvSpPr>
          <p:nvPr>
            <p:ph idx="1"/>
          </p:nvPr>
        </p:nvSpPr>
        <p:spPr/>
        <p:txBody>
          <a:bodyPr/>
          <a:lstStyle/>
          <a:p>
            <a:r>
              <a:rPr lang="en-IN" dirty="0"/>
              <a:t>The canonicalization techniques are one way to avoid garbage collection fewer</a:t>
            </a:r>
          </a:p>
          <a:p>
            <a:r>
              <a:rPr lang="en-IN" dirty="0"/>
              <a:t>objects means less to garbage-collect.</a:t>
            </a:r>
          </a:p>
          <a:p>
            <a:r>
              <a:rPr lang="en-IN" dirty="0"/>
              <a:t>• The pooling technique tends to reduce garbage-collection requirements, partly</a:t>
            </a:r>
          </a:p>
          <a:p>
            <a:r>
              <a:rPr lang="en-IN" dirty="0"/>
              <a:t>because you are creating fewer objects by reusing them, and partly because you</a:t>
            </a:r>
          </a:p>
          <a:p>
            <a:r>
              <a:rPr lang="en-IN" dirty="0" err="1"/>
              <a:t>deallocate</a:t>
            </a:r>
            <a:r>
              <a:rPr lang="en-IN" dirty="0"/>
              <a:t> memory less often by holding on to the objects you have allocated</a:t>
            </a:r>
          </a:p>
          <a:p>
            <a:r>
              <a:rPr lang="en-IN" dirty="0"/>
              <a:t>• Reducing garbage collection by using primitive data type . Hold an object in a</a:t>
            </a:r>
          </a:p>
          <a:p>
            <a:r>
              <a:rPr lang="en-IN" dirty="0"/>
              <a:t>primitive data-type format rather than another format as primitive data type use</a:t>
            </a:r>
          </a:p>
          <a:p>
            <a:r>
              <a:rPr lang="en-IN" dirty="0"/>
              <a:t>less memory.</a:t>
            </a:r>
          </a:p>
        </p:txBody>
      </p:sp>
    </p:spTree>
    <p:extLst>
      <p:ext uri="{BB962C8B-B14F-4D97-AF65-F5344CB8AC3E}">
        <p14:creationId xmlns:p14="http://schemas.microsoft.com/office/powerpoint/2010/main" val="420276594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Lazy Initialization</a:t>
            </a:r>
            <a:endParaRPr lang="en-IN"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IN" dirty="0"/>
              <a:t>Technique of delaying object creation until the last possible moment</a:t>
            </a:r>
            <a:r>
              <a:rPr lang="en-IN" dirty="0" smtClean="0"/>
              <a:t>.</a:t>
            </a:r>
          </a:p>
          <a:p>
            <a:pPr>
              <a:buFont typeface="Wingdings" panose="05000000000000000000" pitchFamily="2" charset="2"/>
              <a:buChar char="Ø"/>
            </a:pPr>
            <a:r>
              <a:rPr lang="en-IN" dirty="0" smtClean="0"/>
              <a:t> This technique </a:t>
            </a:r>
            <a:r>
              <a:rPr lang="en-IN" dirty="0"/>
              <a:t>is useful for avoiding unnecessary object creation when only a </a:t>
            </a:r>
            <a:r>
              <a:rPr lang="en-IN" dirty="0" smtClean="0"/>
              <a:t>few objects </a:t>
            </a:r>
            <a:r>
              <a:rPr lang="en-IN" dirty="0"/>
              <a:t>are used although many possible objects can be created.</a:t>
            </a:r>
          </a:p>
          <a:p>
            <a:pPr>
              <a:buFont typeface="Wingdings" panose="05000000000000000000" pitchFamily="2" charset="2"/>
              <a:buChar char="Ø"/>
            </a:pPr>
            <a:r>
              <a:rPr lang="en-IN" dirty="0" smtClean="0"/>
              <a:t>Many </a:t>
            </a:r>
            <a:r>
              <a:rPr lang="en-IN" dirty="0"/>
              <a:t>objects that need to be created and initialized, and most of these </a:t>
            </a:r>
            <a:r>
              <a:rPr lang="en-IN" dirty="0" smtClean="0"/>
              <a:t>objects will </a:t>
            </a:r>
            <a:r>
              <a:rPr lang="en-IN" dirty="0"/>
              <a:t>be used, but not immediately</a:t>
            </a:r>
            <a:r>
              <a:rPr lang="en-IN" dirty="0" smtClean="0"/>
              <a:t>.</a:t>
            </a:r>
          </a:p>
          <a:p>
            <a:pPr>
              <a:buFont typeface="Wingdings" panose="05000000000000000000" pitchFamily="2" charset="2"/>
              <a:buChar char="Ø"/>
            </a:pPr>
            <a:r>
              <a:rPr lang="en-IN" dirty="0" smtClean="0"/>
              <a:t> </a:t>
            </a:r>
            <a:r>
              <a:rPr lang="en-IN" dirty="0"/>
              <a:t>In this case, it can be useful to spread out </a:t>
            </a:r>
            <a:r>
              <a:rPr lang="en-IN" dirty="0" smtClean="0"/>
              <a:t>the load </a:t>
            </a:r>
            <a:r>
              <a:rPr lang="en-IN" dirty="0"/>
              <a:t>of object initialization so you don't get one large hit on the application. </a:t>
            </a:r>
            <a:endParaRPr lang="en-IN" dirty="0" smtClean="0"/>
          </a:p>
          <a:p>
            <a:pPr>
              <a:buFont typeface="Wingdings" panose="05000000000000000000" pitchFamily="2" charset="2"/>
              <a:buChar char="Ø"/>
            </a:pPr>
            <a:r>
              <a:rPr lang="en-IN" dirty="0" smtClean="0"/>
              <a:t>It may be </a:t>
            </a:r>
            <a:r>
              <a:rPr lang="en-IN" dirty="0"/>
              <a:t>better to let a background thread initialize all the objects slowly or to use </a:t>
            </a:r>
            <a:r>
              <a:rPr lang="en-IN" dirty="0" smtClean="0"/>
              <a:t>lazy initialization </a:t>
            </a:r>
            <a:r>
              <a:rPr lang="en-IN" dirty="0"/>
              <a:t>to take many small or negligible hits, thus spreading the load </a:t>
            </a:r>
            <a:r>
              <a:rPr lang="en-IN" dirty="0" smtClean="0"/>
              <a:t>over time</a:t>
            </a:r>
            <a:r>
              <a:rPr lang="en-IN" dirty="0"/>
              <a:t>.</a:t>
            </a:r>
          </a:p>
        </p:txBody>
      </p:sp>
    </p:spTree>
    <p:extLst>
      <p:ext uri="{BB962C8B-B14F-4D97-AF65-F5344CB8AC3E}">
        <p14:creationId xmlns:p14="http://schemas.microsoft.com/office/powerpoint/2010/main" val="256972987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0054" y="2655879"/>
            <a:ext cx="10772775" cy="1658198"/>
          </a:xfrm>
        </p:spPr>
        <p:txBody>
          <a:bodyPr/>
          <a:lstStyle/>
          <a:p>
            <a:pPr algn="ctr"/>
            <a:r>
              <a:rPr lang="en-IN" dirty="0" smtClean="0"/>
              <a:t>Profiling Tools</a:t>
            </a:r>
            <a:endParaRPr lang="en-IN" dirty="0"/>
          </a:p>
        </p:txBody>
      </p:sp>
    </p:spTree>
    <p:extLst>
      <p:ext uri="{BB962C8B-B14F-4D97-AF65-F5344CB8AC3E}">
        <p14:creationId xmlns:p14="http://schemas.microsoft.com/office/powerpoint/2010/main" val="87892452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CPU Performance</a:t>
            </a:r>
            <a:br>
              <a:rPr lang="en-IN" dirty="0"/>
            </a:br>
            <a:endParaRPr lang="en-IN" dirty="0"/>
          </a:p>
        </p:txBody>
      </p:sp>
      <p:sp>
        <p:nvSpPr>
          <p:cNvPr id="3" name="Content Placeholder 2"/>
          <p:cNvSpPr>
            <a:spLocks noGrp="1"/>
          </p:cNvSpPr>
          <p:nvPr>
            <p:ph idx="1"/>
          </p:nvPr>
        </p:nvSpPr>
        <p:spPr/>
        <p:txBody>
          <a:bodyPr>
            <a:normAutofit/>
          </a:bodyPr>
          <a:lstStyle/>
          <a:p>
            <a:endParaRPr lang="en-IN" dirty="0" smtClean="0"/>
          </a:p>
          <a:p>
            <a:r>
              <a:rPr lang="en-IN" dirty="0" smtClean="0"/>
              <a:t>This </a:t>
            </a:r>
            <a:r>
              <a:rPr lang="en-IN" dirty="0"/>
              <a:t>tool have CPU snapshot contains the following tabs:</a:t>
            </a:r>
          </a:p>
          <a:p>
            <a:r>
              <a:rPr lang="en-IN" dirty="0"/>
              <a:t>• </a:t>
            </a:r>
            <a:r>
              <a:rPr lang="en-IN" b="1" dirty="0"/>
              <a:t>Call Tree </a:t>
            </a:r>
            <a:r>
              <a:rPr lang="en-IN" dirty="0"/>
              <a:t>Displays the Calling Context Tree (CCT) showing the method</a:t>
            </a:r>
          </a:p>
          <a:p>
            <a:r>
              <a:rPr lang="en-IN" dirty="0"/>
              <a:t>call chain and the time/number of invocations for executing threads and</a:t>
            </a:r>
          </a:p>
          <a:p>
            <a:r>
              <a:rPr lang="en-IN" dirty="0"/>
              <a:t>methods in each context. (A context is a unique chain of method calls</a:t>
            </a:r>
          </a:p>
          <a:p>
            <a:r>
              <a:rPr lang="en-IN" dirty="0"/>
              <a:t>leading to the method's invocation.)</a:t>
            </a:r>
          </a:p>
          <a:p>
            <a:r>
              <a:rPr lang="en-IN" dirty="0"/>
              <a:t>• </a:t>
            </a:r>
            <a:r>
              <a:rPr lang="en-IN" b="1" dirty="0"/>
              <a:t>Hot Spots </a:t>
            </a:r>
            <a:r>
              <a:rPr lang="en-IN" dirty="0"/>
              <a:t>Shows the total execution time and number of invocations for</a:t>
            </a:r>
          </a:p>
          <a:p>
            <a:r>
              <a:rPr lang="en-IN" dirty="0"/>
              <a:t>each method, irrespective of the context.</a:t>
            </a:r>
          </a:p>
        </p:txBody>
      </p:sp>
    </p:spTree>
    <p:extLst>
      <p:ext uri="{BB962C8B-B14F-4D97-AF65-F5344CB8AC3E}">
        <p14:creationId xmlns:p14="http://schemas.microsoft.com/office/powerpoint/2010/main" val="233744403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872" y="458589"/>
            <a:ext cx="10772775" cy="1658198"/>
          </a:xfrm>
        </p:spPr>
        <p:txBody>
          <a:bodyPr/>
          <a:lstStyle/>
          <a:p>
            <a:pPr algn="ctr"/>
            <a:r>
              <a:rPr lang="en-IN" dirty="0"/>
              <a:t>Java Performance Tuning Tools</a:t>
            </a:r>
          </a:p>
        </p:txBody>
      </p:sp>
      <p:pic>
        <p:nvPicPr>
          <p:cNvPr id="4" name="Picture 3"/>
          <p:cNvPicPr>
            <a:picLocks noChangeAspect="1"/>
          </p:cNvPicPr>
          <p:nvPr/>
        </p:nvPicPr>
        <p:blipFill>
          <a:blip r:embed="rId2"/>
          <a:stretch>
            <a:fillRect/>
          </a:stretch>
        </p:blipFill>
        <p:spPr>
          <a:xfrm>
            <a:off x="1201003" y="2466328"/>
            <a:ext cx="8330384" cy="4447642"/>
          </a:xfrm>
          <a:prstGeom prst="rect">
            <a:avLst/>
          </a:prstGeom>
        </p:spPr>
      </p:pic>
    </p:spTree>
    <p:extLst>
      <p:ext uri="{BB962C8B-B14F-4D97-AF65-F5344CB8AC3E}">
        <p14:creationId xmlns:p14="http://schemas.microsoft.com/office/powerpoint/2010/main" val="179423792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Memory Usage</a:t>
            </a:r>
            <a:br>
              <a:rPr lang="en-IN" dirty="0"/>
            </a:br>
            <a:endParaRPr lang="en-IN" dirty="0"/>
          </a:p>
        </p:txBody>
      </p:sp>
      <p:sp>
        <p:nvSpPr>
          <p:cNvPr id="3" name="Content Placeholder 2"/>
          <p:cNvSpPr>
            <a:spLocks noGrp="1"/>
          </p:cNvSpPr>
          <p:nvPr>
            <p:ph idx="1"/>
          </p:nvPr>
        </p:nvSpPr>
        <p:spPr/>
        <p:txBody>
          <a:bodyPr>
            <a:normAutofit fontScale="70000" lnSpcReduction="20000"/>
          </a:bodyPr>
          <a:lstStyle/>
          <a:p>
            <a:endParaRPr lang="en-IN" dirty="0" smtClean="0"/>
          </a:p>
          <a:p>
            <a:r>
              <a:rPr lang="en-IN" dirty="0" smtClean="0"/>
              <a:t>This </a:t>
            </a:r>
            <a:r>
              <a:rPr lang="en-IN" dirty="0"/>
              <a:t>tools have snapshots contains the following tab:</a:t>
            </a:r>
          </a:p>
          <a:p>
            <a:r>
              <a:rPr lang="en-IN" dirty="0"/>
              <a:t>• </a:t>
            </a:r>
            <a:r>
              <a:rPr lang="en-IN" b="1" dirty="0"/>
              <a:t>Allocated Objects: </a:t>
            </a:r>
            <a:r>
              <a:rPr lang="en-IN" dirty="0"/>
              <a:t>The number of objects that the NetBeans Profiler is</a:t>
            </a:r>
          </a:p>
          <a:p>
            <a:r>
              <a:rPr lang="en-IN" dirty="0"/>
              <a:t>actually monitoring.</a:t>
            </a:r>
          </a:p>
          <a:p>
            <a:r>
              <a:rPr lang="en-IN" dirty="0"/>
              <a:t>• </a:t>
            </a:r>
            <a:r>
              <a:rPr lang="en-IN" b="1" dirty="0"/>
              <a:t>Live Objects: </a:t>
            </a:r>
            <a:r>
              <a:rPr lang="en-IN" dirty="0"/>
              <a:t>The number of the Allocated Objects that are still on the JVM's</a:t>
            </a:r>
          </a:p>
          <a:p>
            <a:r>
              <a:rPr lang="en-IN" dirty="0"/>
              <a:t>heap and are therefore taking up memory.</a:t>
            </a:r>
          </a:p>
          <a:p>
            <a:r>
              <a:rPr lang="en-IN" dirty="0"/>
              <a:t>• </a:t>
            </a:r>
            <a:r>
              <a:rPr lang="en-IN" b="1" dirty="0"/>
              <a:t>Live Bytes: </a:t>
            </a:r>
            <a:r>
              <a:rPr lang="en-IN" dirty="0"/>
              <a:t>The two columns show the amount of heap memory being used by</a:t>
            </a:r>
          </a:p>
          <a:p>
            <a:r>
              <a:rPr lang="en-IN" dirty="0"/>
              <a:t>the Live Objects. One column displays a graph, the other displays text.</a:t>
            </a:r>
          </a:p>
          <a:p>
            <a:r>
              <a:rPr lang="en-IN" dirty="0"/>
              <a:t>• </a:t>
            </a:r>
            <a:r>
              <a:rPr lang="en-IN" b="1" dirty="0"/>
              <a:t>Avg. Age: </a:t>
            </a:r>
            <a:r>
              <a:rPr lang="en-IN" dirty="0"/>
              <a:t>This value is calculated using the Live Objects. The age of each</a:t>
            </a:r>
          </a:p>
          <a:p>
            <a:r>
              <a:rPr lang="en-IN" dirty="0"/>
              <a:t>object is the number of garbage collections that it has survived. The sum of the</a:t>
            </a:r>
          </a:p>
          <a:p>
            <a:r>
              <a:rPr lang="en-IN" dirty="0"/>
              <a:t>ages divided by the number of Live Objects is the Avg. Age.</a:t>
            </a:r>
          </a:p>
        </p:txBody>
      </p:sp>
    </p:spTree>
    <p:extLst>
      <p:ext uri="{BB962C8B-B14F-4D97-AF65-F5344CB8AC3E}">
        <p14:creationId xmlns:p14="http://schemas.microsoft.com/office/powerpoint/2010/main" val="218815216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Resolving memory leaks</a:t>
            </a:r>
            <a:endParaRPr lang="en-IN" dirty="0"/>
          </a:p>
        </p:txBody>
      </p:sp>
      <p:sp>
        <p:nvSpPr>
          <p:cNvPr id="3" name="Content Placeholder 2"/>
          <p:cNvSpPr>
            <a:spLocks noGrp="1"/>
          </p:cNvSpPr>
          <p:nvPr>
            <p:ph idx="1"/>
          </p:nvPr>
        </p:nvSpPr>
        <p:spPr/>
        <p:txBody>
          <a:bodyPr>
            <a:normAutofit fontScale="92500" lnSpcReduction="10000"/>
          </a:bodyPr>
          <a:lstStyle/>
          <a:p>
            <a:pPr>
              <a:buFont typeface="Arial" panose="020B0604020202020204" pitchFamily="34" charset="0"/>
              <a:buChar char="•"/>
            </a:pPr>
            <a:r>
              <a:rPr lang="en-IN" dirty="0"/>
              <a:t>Start your application inside the memory profiler</a:t>
            </a:r>
          </a:p>
          <a:p>
            <a:pPr>
              <a:buFont typeface="Arial" panose="020B0604020202020204" pitchFamily="34" charset="0"/>
              <a:buChar char="•"/>
            </a:pPr>
            <a:r>
              <a:rPr lang="en-IN" dirty="0"/>
              <a:t>Execute your use-case (make the request) once to allow the application to load all of the objects that it needs in memory to satisfy the request; this reduces the amount of noise that you have to sift through later</a:t>
            </a:r>
          </a:p>
          <a:p>
            <a:pPr>
              <a:buFont typeface="Arial" panose="020B0604020202020204" pitchFamily="34" charset="0"/>
              <a:buChar char="•"/>
            </a:pPr>
            <a:r>
              <a:rPr lang="en-IN" dirty="0"/>
              <a:t>Take a snapshot of the heap to capture all objects in the heap before the use-case has been executed</a:t>
            </a:r>
          </a:p>
          <a:p>
            <a:pPr>
              <a:buFont typeface="Arial" panose="020B0604020202020204" pitchFamily="34" charset="0"/>
              <a:buChar char="•"/>
            </a:pPr>
            <a:r>
              <a:rPr lang="en-IN" dirty="0"/>
              <a:t>Execute your use-case again</a:t>
            </a:r>
          </a:p>
          <a:p>
            <a:pPr>
              <a:buFont typeface="Arial" panose="020B0604020202020204" pitchFamily="34" charset="0"/>
              <a:buChar char="•"/>
            </a:pPr>
            <a:r>
              <a:rPr lang="en-IN" dirty="0"/>
              <a:t>Take another snapshot of the heap to capture all objects in the heap after the use-case has been executed</a:t>
            </a:r>
          </a:p>
          <a:p>
            <a:pPr>
              <a:buFont typeface="Arial" panose="020B0604020202020204" pitchFamily="34" charset="0"/>
              <a:buChar char="•"/>
            </a:pPr>
            <a:r>
              <a:rPr lang="en-IN" dirty="0"/>
              <a:t>Compare the two snapshots and look for objects that should not remain in the heap after executing the use-case</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3028699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83357"/>
          </a:xfrm>
        </p:spPr>
        <p:txBody>
          <a:bodyPr>
            <a:normAutofit fontScale="90000"/>
          </a:bodyPr>
          <a:lstStyle/>
          <a:p>
            <a:r>
              <a:rPr lang="en-IN" dirty="0"/>
              <a:t>Permanent Generation</a:t>
            </a:r>
          </a:p>
        </p:txBody>
      </p:sp>
      <p:sp>
        <p:nvSpPr>
          <p:cNvPr id="3" name="Content Placeholder 2"/>
          <p:cNvSpPr>
            <a:spLocks noGrp="1"/>
          </p:cNvSpPr>
          <p:nvPr>
            <p:ph idx="1"/>
          </p:nvPr>
        </p:nvSpPr>
        <p:spPr>
          <a:xfrm>
            <a:off x="676656" y="1487606"/>
            <a:ext cx="10753725" cy="4290259"/>
          </a:xfrm>
        </p:spPr>
        <p:txBody>
          <a:bodyPr>
            <a:normAutofit/>
          </a:bodyPr>
          <a:lstStyle/>
          <a:p>
            <a:pPr fontAlgn="base"/>
            <a:endParaRPr lang="en-IN" dirty="0" smtClean="0"/>
          </a:p>
          <a:p>
            <a:pPr lvl="1" fontAlgn="base">
              <a:buFont typeface="Arial" panose="020B0604020202020204" pitchFamily="34" charset="0"/>
              <a:buChar char="•"/>
            </a:pPr>
            <a:r>
              <a:rPr lang="en-IN" dirty="0" smtClean="0"/>
              <a:t>Method </a:t>
            </a:r>
            <a:r>
              <a:rPr lang="en-IN" dirty="0"/>
              <a:t>Area</a:t>
            </a:r>
          </a:p>
          <a:p>
            <a:pPr lvl="1" fontAlgn="base">
              <a:buFont typeface="Arial" panose="020B0604020202020204" pitchFamily="34" charset="0"/>
              <a:buChar char="•"/>
            </a:pPr>
            <a:r>
              <a:rPr lang="en-IN" dirty="0"/>
              <a:t>Method Area is part of space in the Perm Gen and used to store class structure (runtime constants and static variables) and code for methods and constructors.</a:t>
            </a:r>
          </a:p>
          <a:p>
            <a:pPr lvl="1" fontAlgn="base">
              <a:buFont typeface="Arial" panose="020B0604020202020204" pitchFamily="34" charset="0"/>
              <a:buChar char="•"/>
            </a:pPr>
            <a:endParaRPr lang="en-IN" dirty="0" smtClean="0"/>
          </a:p>
          <a:p>
            <a:pPr lvl="1" fontAlgn="base">
              <a:buFont typeface="Arial" panose="020B0604020202020204" pitchFamily="34" charset="0"/>
              <a:buChar char="•"/>
            </a:pPr>
            <a:r>
              <a:rPr lang="en-IN" dirty="0" smtClean="0"/>
              <a:t>Memory </a:t>
            </a:r>
            <a:r>
              <a:rPr lang="en-IN" dirty="0"/>
              <a:t>Pool</a:t>
            </a:r>
          </a:p>
          <a:p>
            <a:pPr lvl="1" fontAlgn="base">
              <a:buFont typeface="Arial" panose="020B0604020202020204" pitchFamily="34" charset="0"/>
              <a:buChar char="•"/>
            </a:pPr>
            <a:r>
              <a:rPr lang="en-IN" dirty="0"/>
              <a:t>Memory Pools are created by JVM memory managers to create a pool of immutable objects, if implementation supports it</a:t>
            </a:r>
            <a:r>
              <a:rPr lang="en-IN" dirty="0" smtClean="0"/>
              <a:t>.</a:t>
            </a:r>
          </a:p>
          <a:p>
            <a:pPr lvl="1" fontAlgn="base">
              <a:buFont typeface="Arial" panose="020B0604020202020204" pitchFamily="34" charset="0"/>
              <a:buChar char="•"/>
            </a:pPr>
            <a:endParaRPr lang="en-IN" dirty="0" smtClean="0"/>
          </a:p>
          <a:p>
            <a:pPr lvl="1" fontAlgn="base">
              <a:buFont typeface="Arial" panose="020B0604020202020204" pitchFamily="34" charset="0"/>
              <a:buChar char="•"/>
            </a:pPr>
            <a:r>
              <a:rPr lang="en-IN" dirty="0" smtClean="0"/>
              <a:t>String </a:t>
            </a:r>
            <a:r>
              <a:rPr lang="en-IN" dirty="0"/>
              <a:t>Pool is a good example of this kind of memory pool. Memory Pool can belong to Heap or Perm Gen, depending on the JVM memory manager implementation.</a:t>
            </a:r>
          </a:p>
          <a:p>
            <a:pPr lvl="1">
              <a:buFont typeface="Arial" panose="020B0604020202020204" pitchFamily="34" charset="0"/>
              <a:buChar char="•"/>
            </a:pPr>
            <a:endParaRPr lang="en-IN" dirty="0"/>
          </a:p>
        </p:txBody>
      </p:sp>
    </p:spTree>
    <p:extLst>
      <p:ext uri="{BB962C8B-B14F-4D97-AF65-F5344CB8AC3E}">
        <p14:creationId xmlns:p14="http://schemas.microsoft.com/office/powerpoint/2010/main" val="410509779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Memory Usage</a:t>
            </a:r>
            <a:br>
              <a:rPr lang="en-IN" dirty="0"/>
            </a:br>
            <a:endParaRPr lang="en-IN" dirty="0"/>
          </a:p>
        </p:txBody>
      </p:sp>
      <p:pic>
        <p:nvPicPr>
          <p:cNvPr id="5" name="Picture 4"/>
          <p:cNvPicPr>
            <a:picLocks noChangeAspect="1"/>
          </p:cNvPicPr>
          <p:nvPr/>
        </p:nvPicPr>
        <p:blipFill>
          <a:blip r:embed="rId2"/>
          <a:stretch>
            <a:fillRect/>
          </a:stretch>
        </p:blipFill>
        <p:spPr>
          <a:xfrm>
            <a:off x="1146412" y="1366022"/>
            <a:ext cx="8393373" cy="5491978"/>
          </a:xfrm>
          <a:prstGeom prst="rect">
            <a:avLst/>
          </a:prstGeom>
        </p:spPr>
      </p:pic>
    </p:spTree>
    <p:extLst>
      <p:ext uri="{BB962C8B-B14F-4D97-AF65-F5344CB8AC3E}">
        <p14:creationId xmlns:p14="http://schemas.microsoft.com/office/powerpoint/2010/main" val="356533095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Memory Usage</a:t>
            </a:r>
            <a:br>
              <a:rPr lang="en-IN" dirty="0"/>
            </a:br>
            <a:endParaRPr lang="en-IN" dirty="0"/>
          </a:p>
        </p:txBody>
      </p:sp>
      <p:pic>
        <p:nvPicPr>
          <p:cNvPr id="3" name="Picture 2"/>
          <p:cNvPicPr>
            <a:picLocks noChangeAspect="1"/>
          </p:cNvPicPr>
          <p:nvPr/>
        </p:nvPicPr>
        <p:blipFill>
          <a:blip r:embed="rId2"/>
          <a:stretch>
            <a:fillRect/>
          </a:stretch>
        </p:blipFill>
        <p:spPr>
          <a:xfrm>
            <a:off x="850790" y="2071968"/>
            <a:ext cx="10841280" cy="4083172"/>
          </a:xfrm>
          <a:prstGeom prst="rect">
            <a:avLst/>
          </a:prstGeom>
        </p:spPr>
      </p:pic>
    </p:spTree>
    <p:extLst>
      <p:ext uri="{BB962C8B-B14F-4D97-AF65-F5344CB8AC3E}">
        <p14:creationId xmlns:p14="http://schemas.microsoft.com/office/powerpoint/2010/main" val="137949863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Developing High Performance</a:t>
            </a:r>
            <a:br>
              <a:rPr lang="en-IN" dirty="0"/>
            </a:br>
            <a:r>
              <a:rPr lang="en-IN" dirty="0"/>
              <a:t>Java Applications - Checklist</a:t>
            </a:r>
          </a:p>
        </p:txBody>
      </p:sp>
      <p:sp>
        <p:nvSpPr>
          <p:cNvPr id="3" name="Content Placeholder 2"/>
          <p:cNvSpPr>
            <a:spLocks noGrp="1"/>
          </p:cNvSpPr>
          <p:nvPr>
            <p:ph idx="1"/>
          </p:nvPr>
        </p:nvSpPr>
        <p:spPr/>
        <p:txBody>
          <a:bodyPr>
            <a:normAutofit fontScale="92500" lnSpcReduction="20000"/>
          </a:bodyPr>
          <a:lstStyle/>
          <a:p>
            <a:endParaRPr lang="en-IN" dirty="0" smtClean="0"/>
          </a:p>
          <a:p>
            <a:r>
              <a:rPr lang="en-IN" dirty="0"/>
              <a:t>Reduce the number of temporary objects being used, especially </a:t>
            </a:r>
            <a:r>
              <a:rPr lang="en-IN" dirty="0" smtClean="0"/>
              <a:t>in loops</a:t>
            </a:r>
            <a:r>
              <a:rPr lang="en-IN" dirty="0"/>
              <a:t>.</a:t>
            </a:r>
          </a:p>
          <a:p>
            <a:r>
              <a:rPr lang="en-IN" dirty="0"/>
              <a:t>• Avoid creating temporary objects within frequently called methods.</a:t>
            </a:r>
          </a:p>
          <a:p>
            <a:r>
              <a:rPr lang="en-IN" dirty="0"/>
              <a:t>• </a:t>
            </a:r>
            <a:r>
              <a:rPr lang="en-IN" dirty="0" err="1"/>
              <a:t>Presize</a:t>
            </a:r>
            <a:r>
              <a:rPr lang="en-IN" dirty="0"/>
              <a:t> collection objects.</a:t>
            </a:r>
          </a:p>
          <a:p>
            <a:r>
              <a:rPr lang="en-IN" dirty="0"/>
              <a:t>• Reuse objects where possible.</a:t>
            </a:r>
          </a:p>
          <a:p>
            <a:r>
              <a:rPr lang="en-IN" dirty="0"/>
              <a:t>• Empty collection objects before reusing them. (Do not shrink </a:t>
            </a:r>
            <a:r>
              <a:rPr lang="en-IN" dirty="0" smtClean="0"/>
              <a:t>them unless </a:t>
            </a:r>
            <a:r>
              <a:rPr lang="en-IN" dirty="0"/>
              <a:t>they are very large.)</a:t>
            </a:r>
          </a:p>
          <a:p>
            <a:r>
              <a:rPr lang="en-IN" dirty="0"/>
              <a:t>• Use custom conversion methods for converting between data </a:t>
            </a:r>
            <a:r>
              <a:rPr lang="en-IN" dirty="0" smtClean="0"/>
              <a:t>types (</a:t>
            </a:r>
            <a:r>
              <a:rPr lang="en-IN" dirty="0"/>
              <a:t>especially strings and streams) to reduce the number of </a:t>
            </a:r>
            <a:r>
              <a:rPr lang="en-IN" dirty="0" smtClean="0"/>
              <a:t>temporary objects</a:t>
            </a:r>
            <a:r>
              <a:rPr lang="en-IN" dirty="0"/>
              <a:t>.</a:t>
            </a:r>
          </a:p>
          <a:p>
            <a:r>
              <a:rPr lang="en-IN" dirty="0"/>
              <a:t>• Define methods that accept reusable objects to be filled in with data</a:t>
            </a:r>
            <a:r>
              <a:rPr lang="en-IN" dirty="0" smtClean="0"/>
              <a:t>, rather </a:t>
            </a:r>
            <a:r>
              <a:rPr lang="en-IN" dirty="0"/>
              <a:t>than methods that return objects holding that data. (Or you </a:t>
            </a:r>
            <a:r>
              <a:rPr lang="en-IN" dirty="0" smtClean="0"/>
              <a:t>can return </a:t>
            </a:r>
            <a:r>
              <a:rPr lang="en-IN" dirty="0"/>
              <a:t>immutable objects.)</a:t>
            </a:r>
          </a:p>
        </p:txBody>
      </p:sp>
    </p:spTree>
    <p:extLst>
      <p:ext uri="{BB962C8B-B14F-4D97-AF65-F5344CB8AC3E}">
        <p14:creationId xmlns:p14="http://schemas.microsoft.com/office/powerpoint/2010/main" val="37822846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Developing High Performance</a:t>
            </a:r>
            <a:br>
              <a:rPr lang="en-IN" dirty="0"/>
            </a:br>
            <a:r>
              <a:rPr lang="en-IN" dirty="0"/>
              <a:t>Java Applications - Checklist</a:t>
            </a:r>
          </a:p>
        </p:txBody>
      </p:sp>
      <p:sp>
        <p:nvSpPr>
          <p:cNvPr id="3" name="Content Placeholder 2"/>
          <p:cNvSpPr>
            <a:spLocks noGrp="1"/>
          </p:cNvSpPr>
          <p:nvPr>
            <p:ph idx="1"/>
          </p:nvPr>
        </p:nvSpPr>
        <p:spPr>
          <a:xfrm>
            <a:off x="676656" y="2011680"/>
            <a:ext cx="10951237" cy="3938744"/>
          </a:xfrm>
        </p:spPr>
        <p:txBody>
          <a:bodyPr>
            <a:normAutofit fontScale="92500"/>
          </a:bodyPr>
          <a:lstStyle/>
          <a:p>
            <a:endParaRPr lang="en-IN" dirty="0" smtClean="0"/>
          </a:p>
          <a:p>
            <a:r>
              <a:rPr lang="en-IN" dirty="0" err="1"/>
              <a:t>Canonicalize</a:t>
            </a:r>
            <a:r>
              <a:rPr lang="en-IN" dirty="0"/>
              <a:t> objects wherever possible. Compare </a:t>
            </a:r>
            <a:r>
              <a:rPr lang="en-IN" dirty="0" err="1"/>
              <a:t>canonicalized</a:t>
            </a:r>
            <a:r>
              <a:rPr lang="en-IN" dirty="0"/>
              <a:t> </a:t>
            </a:r>
            <a:r>
              <a:rPr lang="en-IN" dirty="0" smtClean="0"/>
              <a:t>objects by </a:t>
            </a:r>
            <a:r>
              <a:rPr lang="en-IN" dirty="0"/>
              <a:t>identity.</a:t>
            </a:r>
          </a:p>
          <a:p>
            <a:r>
              <a:rPr lang="en-IN" dirty="0"/>
              <a:t>• Use primitive data types instead of objects as instance variables.</a:t>
            </a:r>
          </a:p>
          <a:p>
            <a:r>
              <a:rPr lang="en-IN" dirty="0"/>
              <a:t>• </a:t>
            </a:r>
            <a:r>
              <a:rPr lang="en-IN" dirty="0" err="1"/>
              <a:t>Preallocate</a:t>
            </a:r>
            <a:r>
              <a:rPr lang="en-IN" dirty="0"/>
              <a:t> storage for large collections of objects by mapping </a:t>
            </a:r>
            <a:r>
              <a:rPr lang="en-IN" dirty="0" smtClean="0"/>
              <a:t>the instance </a:t>
            </a:r>
            <a:r>
              <a:rPr lang="en-IN" dirty="0"/>
              <a:t>variables into multiple arrays.</a:t>
            </a:r>
          </a:p>
          <a:p>
            <a:r>
              <a:rPr lang="en-IN" dirty="0"/>
              <a:t>• Eliminate object-creation bottlenecks by moving object creation to </a:t>
            </a:r>
            <a:r>
              <a:rPr lang="en-IN" dirty="0" smtClean="0"/>
              <a:t>an alternative </a:t>
            </a:r>
            <a:r>
              <a:rPr lang="en-IN" dirty="0"/>
              <a:t>time.</a:t>
            </a:r>
          </a:p>
          <a:p>
            <a:r>
              <a:rPr lang="en-IN" dirty="0"/>
              <a:t>• Create objects early, when there is spare time in the application, </a:t>
            </a:r>
            <a:r>
              <a:rPr lang="en-IN" dirty="0" smtClean="0"/>
              <a:t>and hold </a:t>
            </a:r>
            <a:r>
              <a:rPr lang="en-IN" dirty="0"/>
              <a:t>those objects until required.</a:t>
            </a:r>
          </a:p>
          <a:p>
            <a:r>
              <a:rPr lang="en-IN" dirty="0"/>
              <a:t>• Use lazy initialization when there are objects or variables that may </a:t>
            </a:r>
            <a:r>
              <a:rPr lang="en-IN" dirty="0" smtClean="0"/>
              <a:t>never be </a:t>
            </a:r>
            <a:r>
              <a:rPr lang="en-IN" dirty="0"/>
              <a:t>used, or when you need to distribute the load of creating objects.</a:t>
            </a:r>
          </a:p>
        </p:txBody>
      </p:sp>
    </p:spTree>
    <p:extLst>
      <p:ext uri="{BB962C8B-B14F-4D97-AF65-F5344CB8AC3E}">
        <p14:creationId xmlns:p14="http://schemas.microsoft.com/office/powerpoint/2010/main" val="147741112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Java </a:t>
            </a:r>
            <a:r>
              <a:rPr lang="en-IN" b="1" dirty="0" smtClean="0"/>
              <a:t>6 </a:t>
            </a:r>
            <a:r>
              <a:rPr lang="en-IN" b="1" dirty="0"/>
              <a:t>Performance Improvements</a:t>
            </a:r>
            <a:endParaRPr lang="en-IN" dirty="0"/>
          </a:p>
        </p:txBody>
      </p:sp>
      <p:sp>
        <p:nvSpPr>
          <p:cNvPr id="3" name="Content Placeholder 2"/>
          <p:cNvSpPr>
            <a:spLocks noGrp="1"/>
          </p:cNvSpPr>
          <p:nvPr>
            <p:ph idx="1"/>
          </p:nvPr>
        </p:nvSpPr>
        <p:spPr>
          <a:xfrm>
            <a:off x="676656" y="2011680"/>
            <a:ext cx="10753725" cy="4088869"/>
          </a:xfrm>
        </p:spPr>
        <p:txBody>
          <a:bodyPr/>
          <a:lstStyle/>
          <a:p>
            <a:pPr>
              <a:buFont typeface="Wingdings" panose="05000000000000000000" pitchFamily="2" charset="2"/>
              <a:buChar char="Ø"/>
            </a:pPr>
            <a:r>
              <a:rPr lang="en-IN" b="1" dirty="0"/>
              <a:t>Runtime performance </a:t>
            </a:r>
            <a:r>
              <a:rPr lang="en-IN" b="1" dirty="0" smtClean="0"/>
              <a:t>optimizations</a:t>
            </a:r>
          </a:p>
          <a:p>
            <a:pPr lvl="1">
              <a:buFont typeface="Wingdings" panose="05000000000000000000" pitchFamily="2" charset="2"/>
              <a:buChar char="Ø"/>
            </a:pPr>
            <a:r>
              <a:rPr lang="en-IN" b="1" dirty="0">
                <a:solidFill>
                  <a:srgbClr val="FF0000"/>
                </a:solidFill>
              </a:rPr>
              <a:t>Biased </a:t>
            </a:r>
            <a:r>
              <a:rPr lang="en-IN" b="1" dirty="0" smtClean="0">
                <a:solidFill>
                  <a:srgbClr val="FF0000"/>
                </a:solidFill>
              </a:rPr>
              <a:t>locking</a:t>
            </a:r>
          </a:p>
          <a:p>
            <a:pPr lvl="1">
              <a:buFont typeface="Wingdings" panose="05000000000000000000" pitchFamily="2" charset="2"/>
              <a:buChar char="Ø"/>
            </a:pPr>
            <a:r>
              <a:rPr lang="en-IN" b="1" dirty="0">
                <a:solidFill>
                  <a:srgbClr val="FF0000"/>
                </a:solidFill>
              </a:rPr>
              <a:t>Lock </a:t>
            </a:r>
            <a:r>
              <a:rPr lang="en-IN" b="1" dirty="0" smtClean="0">
                <a:solidFill>
                  <a:srgbClr val="FF0000"/>
                </a:solidFill>
              </a:rPr>
              <a:t>coarsening</a:t>
            </a:r>
          </a:p>
          <a:p>
            <a:pPr>
              <a:buFont typeface="Wingdings" panose="05000000000000000000" pitchFamily="2" charset="2"/>
              <a:buChar char="Ø"/>
            </a:pPr>
            <a:r>
              <a:rPr lang="en-IN" b="1" dirty="0"/>
              <a:t>Adaptive </a:t>
            </a:r>
            <a:r>
              <a:rPr lang="en-IN" b="1" dirty="0" smtClean="0"/>
              <a:t>spinning</a:t>
            </a:r>
          </a:p>
          <a:p>
            <a:pPr>
              <a:buFont typeface="Wingdings" panose="05000000000000000000" pitchFamily="2" charset="2"/>
              <a:buChar char="Ø"/>
            </a:pPr>
            <a:r>
              <a:rPr lang="en-IN" b="1" dirty="0"/>
              <a:t>Support for large page heap on x86 and amd64 </a:t>
            </a:r>
            <a:r>
              <a:rPr lang="en-IN" b="1" dirty="0" smtClean="0"/>
              <a:t>platforms</a:t>
            </a:r>
          </a:p>
          <a:p>
            <a:pPr>
              <a:buFont typeface="Wingdings" panose="05000000000000000000" pitchFamily="2" charset="2"/>
              <a:buChar char="Ø"/>
            </a:pPr>
            <a:r>
              <a:rPr lang="en-IN" b="1" dirty="0"/>
              <a:t>Array Copy Performance </a:t>
            </a:r>
            <a:r>
              <a:rPr lang="en-IN" b="1" dirty="0" smtClean="0"/>
              <a:t>Improvements</a:t>
            </a:r>
          </a:p>
          <a:p>
            <a:pPr>
              <a:buFont typeface="Wingdings" panose="05000000000000000000" pitchFamily="2" charset="2"/>
              <a:buChar char="Ø"/>
            </a:pPr>
            <a:r>
              <a:rPr lang="en-IN" b="1" dirty="0"/>
              <a:t>Background Compilation in </a:t>
            </a:r>
            <a:r>
              <a:rPr lang="en-IN" b="1" dirty="0" err="1"/>
              <a:t>HotSpot</a:t>
            </a:r>
            <a:r>
              <a:rPr lang="en-IN" b="1" dirty="0"/>
              <a:t>™ Client </a:t>
            </a:r>
            <a:r>
              <a:rPr lang="en-IN" b="1" dirty="0" smtClean="0"/>
              <a:t>Compiler</a:t>
            </a:r>
          </a:p>
          <a:p>
            <a:pPr>
              <a:buFont typeface="Wingdings" panose="05000000000000000000" pitchFamily="2" charset="2"/>
              <a:buChar char="Ø"/>
            </a:pPr>
            <a:r>
              <a:rPr lang="en-IN" b="1" dirty="0"/>
              <a:t>New Linear Scan Register Allocation Algorithm for the </a:t>
            </a:r>
            <a:r>
              <a:rPr lang="en-IN" b="1" dirty="0" err="1"/>
              <a:t>HotSpot</a:t>
            </a:r>
            <a:r>
              <a:rPr lang="en-IN" b="1" dirty="0"/>
              <a:t>™ Client Compiler</a:t>
            </a:r>
            <a:endParaRPr lang="en-IN" dirty="0"/>
          </a:p>
        </p:txBody>
      </p:sp>
    </p:spTree>
    <p:extLst>
      <p:ext uri="{BB962C8B-B14F-4D97-AF65-F5344CB8AC3E}">
        <p14:creationId xmlns:p14="http://schemas.microsoft.com/office/powerpoint/2010/main" val="4828061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28766"/>
          </a:xfrm>
        </p:spPr>
        <p:txBody>
          <a:bodyPr>
            <a:normAutofit fontScale="90000"/>
          </a:bodyPr>
          <a:lstStyle/>
          <a:p>
            <a:pPr algn="ctr"/>
            <a:r>
              <a:rPr lang="en-IN" b="1" dirty="0"/>
              <a:t>Java </a:t>
            </a:r>
            <a:r>
              <a:rPr lang="en-IN" b="1" dirty="0" smtClean="0"/>
              <a:t>6 </a:t>
            </a:r>
            <a:r>
              <a:rPr lang="en-IN" b="1" dirty="0"/>
              <a:t>Performance Improvements</a:t>
            </a:r>
            <a:endParaRPr lang="en-IN" dirty="0"/>
          </a:p>
        </p:txBody>
      </p:sp>
      <p:sp>
        <p:nvSpPr>
          <p:cNvPr id="3" name="Content Placeholder 2"/>
          <p:cNvSpPr>
            <a:spLocks noGrp="1"/>
          </p:cNvSpPr>
          <p:nvPr>
            <p:ph idx="1"/>
          </p:nvPr>
        </p:nvSpPr>
        <p:spPr>
          <a:xfrm>
            <a:off x="676656" y="1487606"/>
            <a:ext cx="10753725" cy="4940490"/>
          </a:xfrm>
        </p:spPr>
        <p:txBody>
          <a:bodyPr>
            <a:normAutofit/>
          </a:bodyPr>
          <a:lstStyle/>
          <a:p>
            <a:pPr>
              <a:buFont typeface="Wingdings" panose="05000000000000000000" pitchFamily="2" charset="2"/>
              <a:buChar char="Ø"/>
            </a:pPr>
            <a:r>
              <a:rPr lang="en-IN" b="1" dirty="0"/>
              <a:t>Garbage Collection </a:t>
            </a:r>
            <a:r>
              <a:rPr lang="en-IN" b="1" dirty="0" smtClean="0"/>
              <a:t>Biased locking</a:t>
            </a:r>
          </a:p>
          <a:p>
            <a:pPr>
              <a:buFont typeface="Wingdings" panose="05000000000000000000" pitchFamily="2" charset="2"/>
              <a:buChar char="Ø"/>
            </a:pPr>
            <a:r>
              <a:rPr lang="en-IN" b="1" dirty="0">
                <a:solidFill>
                  <a:srgbClr val="FF0000"/>
                </a:solidFill>
              </a:rPr>
              <a:t>Parallel Compaction </a:t>
            </a:r>
            <a:r>
              <a:rPr lang="en-IN" b="1" dirty="0" smtClean="0">
                <a:solidFill>
                  <a:srgbClr val="FF0000"/>
                </a:solidFill>
              </a:rPr>
              <a:t>Collector</a:t>
            </a:r>
          </a:p>
          <a:p>
            <a:pPr>
              <a:buFont typeface="Wingdings" panose="05000000000000000000" pitchFamily="2" charset="2"/>
              <a:buChar char="Ø"/>
            </a:pPr>
            <a:r>
              <a:rPr lang="en-IN" b="1" dirty="0">
                <a:solidFill>
                  <a:srgbClr val="FF0000"/>
                </a:solidFill>
              </a:rPr>
              <a:t>Concurrent Low Pause Collector: Concurrent Mark Sweep Collector </a:t>
            </a:r>
            <a:r>
              <a:rPr lang="en-IN" b="1" dirty="0" smtClean="0">
                <a:solidFill>
                  <a:srgbClr val="FF0000"/>
                </a:solidFill>
              </a:rPr>
              <a:t>Enhancements</a:t>
            </a:r>
          </a:p>
          <a:p>
            <a:pPr>
              <a:buFont typeface="Wingdings" panose="05000000000000000000" pitchFamily="2" charset="2"/>
              <a:buChar char="Ø"/>
            </a:pPr>
            <a:r>
              <a:rPr lang="en-IN" b="1" dirty="0"/>
              <a:t>Ergonomics in the 6.0 Java Virtual </a:t>
            </a:r>
            <a:r>
              <a:rPr lang="en-IN" b="1" dirty="0" smtClean="0"/>
              <a:t>Machine</a:t>
            </a:r>
          </a:p>
          <a:p>
            <a:pPr>
              <a:buFont typeface="Wingdings" panose="05000000000000000000" pitchFamily="2" charset="2"/>
              <a:buChar char="Ø"/>
            </a:pPr>
            <a:r>
              <a:rPr lang="en-IN" b="1" dirty="0"/>
              <a:t>Client-side Performance Features and </a:t>
            </a:r>
            <a:r>
              <a:rPr lang="en-IN" b="1" dirty="0" smtClean="0"/>
              <a:t>Improvements</a:t>
            </a:r>
          </a:p>
          <a:p>
            <a:pPr>
              <a:buFont typeface="Wingdings" panose="05000000000000000000" pitchFamily="2" charset="2"/>
              <a:buChar char="Ø"/>
            </a:pPr>
            <a:r>
              <a:rPr lang="en-IN" b="1" dirty="0"/>
              <a:t>New class list for Class Data </a:t>
            </a:r>
            <a:r>
              <a:rPr lang="en-IN" b="1" dirty="0" smtClean="0"/>
              <a:t>Sharing</a:t>
            </a:r>
          </a:p>
          <a:p>
            <a:pPr>
              <a:buFont typeface="Wingdings" panose="05000000000000000000" pitchFamily="2" charset="2"/>
              <a:buChar char="Ø"/>
            </a:pPr>
            <a:r>
              <a:rPr lang="en-IN" b="1" dirty="0"/>
              <a:t>Improvements to the boot class </a:t>
            </a:r>
            <a:r>
              <a:rPr lang="en-IN" b="1" dirty="0" smtClean="0"/>
              <a:t>loader</a:t>
            </a:r>
          </a:p>
          <a:p>
            <a:pPr>
              <a:buFont typeface="Wingdings" panose="05000000000000000000" pitchFamily="2" charset="2"/>
              <a:buChar char="Ø"/>
            </a:pPr>
            <a:r>
              <a:rPr lang="en-IN" b="1" dirty="0"/>
              <a:t>Splash Screen </a:t>
            </a:r>
            <a:r>
              <a:rPr lang="en-IN" b="1" dirty="0" smtClean="0"/>
              <a:t>Functionality</a:t>
            </a:r>
          </a:p>
          <a:p>
            <a:pPr>
              <a:buFont typeface="Wingdings" panose="05000000000000000000" pitchFamily="2" charset="2"/>
              <a:buChar char="Ø"/>
            </a:pPr>
            <a:r>
              <a:rPr lang="en-IN" b="1" dirty="0"/>
              <a:t>Swing's true double </a:t>
            </a:r>
            <a:r>
              <a:rPr lang="en-IN" b="1" dirty="0" smtClean="0"/>
              <a:t>buffering</a:t>
            </a:r>
          </a:p>
          <a:p>
            <a:pPr>
              <a:buFont typeface="Wingdings" panose="05000000000000000000" pitchFamily="2" charset="2"/>
              <a:buChar char="Ø"/>
            </a:pPr>
            <a:r>
              <a:rPr lang="en-IN" b="1" dirty="0"/>
              <a:t>Improving rendering on windows systems</a:t>
            </a:r>
            <a:endParaRPr lang="en-IN" b="1" dirty="0" smtClean="0"/>
          </a:p>
        </p:txBody>
      </p:sp>
    </p:spTree>
    <p:extLst>
      <p:ext uri="{BB962C8B-B14F-4D97-AF65-F5344CB8AC3E}">
        <p14:creationId xmlns:p14="http://schemas.microsoft.com/office/powerpoint/2010/main" val="36627996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957021" cy="1520336"/>
          </a:xfrm>
        </p:spPr>
        <p:txBody>
          <a:bodyPr>
            <a:normAutofit fontScale="90000"/>
          </a:bodyPr>
          <a:lstStyle/>
          <a:p>
            <a:pPr algn="ctr"/>
            <a:r>
              <a:rPr lang="en-IN" dirty="0"/>
              <a:t/>
            </a:r>
            <a:br>
              <a:rPr lang="en-IN" dirty="0"/>
            </a:br>
            <a:r>
              <a:rPr lang="en-IN" dirty="0"/>
              <a:t/>
            </a:r>
            <a:br>
              <a:rPr lang="en-IN" dirty="0"/>
            </a:br>
            <a:r>
              <a:rPr lang="en-IN" b="1" dirty="0" smtClean="0"/>
              <a:t>Why </a:t>
            </a:r>
            <a:r>
              <a:rPr lang="en-IN" b="1" dirty="0"/>
              <a:t>is Tuning important?</a:t>
            </a:r>
            <a:r>
              <a:rPr lang="en-IN" dirty="0"/>
              <a:t/>
            </a:r>
            <a:br>
              <a:rPr lang="en-IN" dirty="0"/>
            </a:br>
            <a:r>
              <a:rPr lang="en-IN" dirty="0"/>
              <a:t/>
            </a:r>
            <a:br>
              <a:rPr lang="en-IN" dirty="0"/>
            </a:br>
            <a:endParaRPr lang="en-IN" dirty="0"/>
          </a:p>
        </p:txBody>
      </p:sp>
      <p:pic>
        <p:nvPicPr>
          <p:cNvPr id="4" name="Picture 3"/>
          <p:cNvPicPr>
            <a:picLocks noChangeAspect="1"/>
          </p:cNvPicPr>
          <p:nvPr/>
        </p:nvPicPr>
        <p:blipFill>
          <a:blip r:embed="rId2"/>
          <a:stretch>
            <a:fillRect/>
          </a:stretch>
        </p:blipFill>
        <p:spPr>
          <a:xfrm>
            <a:off x="2213601" y="2115404"/>
            <a:ext cx="6481907" cy="3917297"/>
          </a:xfrm>
          <a:prstGeom prst="rect">
            <a:avLst/>
          </a:prstGeom>
        </p:spPr>
      </p:pic>
    </p:spTree>
    <p:extLst>
      <p:ext uri="{BB962C8B-B14F-4D97-AF65-F5344CB8AC3E}">
        <p14:creationId xmlns:p14="http://schemas.microsoft.com/office/powerpoint/2010/main" val="16335014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131043"/>
            <a:ext cx="10772775" cy="1658198"/>
          </a:xfrm>
        </p:spPr>
        <p:txBody>
          <a:bodyPr/>
          <a:lstStyle/>
          <a:p>
            <a:pPr algn="ctr"/>
            <a:r>
              <a:rPr lang="en-IN" b="1" dirty="0"/>
              <a:t>What's new in Java 1.7?</a:t>
            </a:r>
            <a:endParaRPr lang="en-IN" dirty="0"/>
          </a:p>
        </p:txBody>
      </p:sp>
      <p:sp>
        <p:nvSpPr>
          <p:cNvPr id="3" name="Content Placeholder 2"/>
          <p:cNvSpPr>
            <a:spLocks noGrp="1"/>
          </p:cNvSpPr>
          <p:nvPr>
            <p:ph idx="1"/>
          </p:nvPr>
        </p:nvSpPr>
        <p:spPr>
          <a:xfrm>
            <a:off x="676657" y="2011680"/>
            <a:ext cx="9832120" cy="4416416"/>
          </a:xfrm>
        </p:spPr>
        <p:txBody>
          <a:bodyPr>
            <a:normAutofit lnSpcReduction="10000"/>
          </a:bodyPr>
          <a:lstStyle/>
          <a:p>
            <a:pPr>
              <a:buFont typeface="Wingdings" panose="05000000000000000000" pitchFamily="2" charset="2"/>
              <a:buChar char="Ø"/>
            </a:pPr>
            <a:r>
              <a:rPr lang="en-IN" dirty="0"/>
              <a:t>Strings in </a:t>
            </a:r>
            <a:r>
              <a:rPr lang="en-IN" dirty="0" smtClean="0"/>
              <a:t>switch</a:t>
            </a:r>
          </a:p>
          <a:p>
            <a:pPr>
              <a:buFont typeface="Wingdings" panose="05000000000000000000" pitchFamily="2" charset="2"/>
              <a:buChar char="Ø"/>
            </a:pPr>
            <a:r>
              <a:rPr lang="en-IN" dirty="0" smtClean="0"/>
              <a:t>Multi-Exception </a:t>
            </a:r>
            <a:r>
              <a:rPr lang="en-IN" dirty="0"/>
              <a:t>Catch</a:t>
            </a:r>
          </a:p>
          <a:p>
            <a:pPr>
              <a:buFont typeface="Wingdings" panose="05000000000000000000" pitchFamily="2" charset="2"/>
              <a:buChar char="Ø"/>
            </a:pPr>
            <a:r>
              <a:rPr lang="en-IN" b="1" dirty="0"/>
              <a:t>Underscores in numeric </a:t>
            </a:r>
            <a:r>
              <a:rPr lang="en-IN" b="1" dirty="0" smtClean="0"/>
              <a:t>literals(Removing </a:t>
            </a:r>
            <a:r>
              <a:rPr lang="en-IN" dirty="0"/>
              <a:t>eye </a:t>
            </a:r>
            <a:r>
              <a:rPr lang="en-IN" dirty="0" smtClean="0"/>
              <a:t>strains)</a:t>
            </a:r>
            <a:endParaRPr lang="en-IN" b="1" dirty="0" smtClean="0"/>
          </a:p>
          <a:p>
            <a:pPr>
              <a:buFont typeface="Wingdings" panose="05000000000000000000" pitchFamily="2" charset="2"/>
              <a:buChar char="Ø"/>
            </a:pPr>
            <a:r>
              <a:rPr lang="en-IN" b="1" dirty="0"/>
              <a:t>Binary literals</a:t>
            </a:r>
            <a:endParaRPr lang="en-IN" b="1" dirty="0" smtClean="0"/>
          </a:p>
          <a:p>
            <a:pPr>
              <a:buFont typeface="Wingdings" panose="05000000000000000000" pitchFamily="2" charset="2"/>
              <a:buChar char="Ø"/>
            </a:pPr>
            <a:r>
              <a:rPr lang="en-IN" dirty="0" smtClean="0"/>
              <a:t>Improved </a:t>
            </a:r>
            <a:r>
              <a:rPr lang="en-IN" dirty="0"/>
              <a:t>Type Inference for Generic Instance Creation </a:t>
            </a:r>
            <a:r>
              <a:rPr lang="en-IN" dirty="0" smtClean="0"/>
              <a:t>(</a:t>
            </a:r>
            <a:r>
              <a:rPr lang="en-IN" b="1" dirty="0"/>
              <a:t>Diamond Operator</a:t>
            </a:r>
            <a:r>
              <a:rPr lang="en-IN" dirty="0" smtClean="0"/>
              <a:t>)</a:t>
            </a:r>
            <a:endParaRPr lang="en-IN" dirty="0"/>
          </a:p>
          <a:p>
            <a:pPr>
              <a:buFont typeface="Wingdings" panose="05000000000000000000" pitchFamily="2" charset="2"/>
              <a:buChar char="Ø"/>
            </a:pPr>
            <a:r>
              <a:rPr lang="en-IN" dirty="0"/>
              <a:t>Try with </a:t>
            </a:r>
            <a:r>
              <a:rPr lang="en-IN" dirty="0" smtClean="0"/>
              <a:t>Resources (</a:t>
            </a:r>
            <a:r>
              <a:rPr lang="en-IN" b="1" dirty="0"/>
              <a:t>Automatic resource </a:t>
            </a:r>
            <a:r>
              <a:rPr lang="en-IN" b="1" dirty="0" smtClean="0"/>
              <a:t>management)</a:t>
            </a:r>
          </a:p>
          <a:p>
            <a:pPr>
              <a:buFont typeface="Wingdings" panose="05000000000000000000" pitchFamily="2" charset="2"/>
              <a:buChar char="Ø"/>
            </a:pPr>
            <a:r>
              <a:rPr lang="en-IN" dirty="0" err="1" smtClean="0"/>
              <a:t>Var</a:t>
            </a:r>
            <a:r>
              <a:rPr lang="en-IN" dirty="0" smtClean="0"/>
              <a:t> </a:t>
            </a:r>
            <a:r>
              <a:rPr lang="en-IN" dirty="0" err="1" smtClean="0"/>
              <a:t>args</a:t>
            </a:r>
            <a:r>
              <a:rPr lang="en-IN" dirty="0" smtClean="0"/>
              <a:t> </a:t>
            </a:r>
            <a:r>
              <a:rPr lang="en-IN" dirty="0"/>
              <a:t>Warnings –</a:t>
            </a:r>
            <a:r>
              <a:rPr lang="en-IN" dirty="0" smtClean="0"/>
              <a:t>Erasure</a:t>
            </a:r>
            <a:endParaRPr lang="en-IN" dirty="0"/>
          </a:p>
          <a:p>
            <a:pPr>
              <a:buFont typeface="Wingdings" panose="05000000000000000000" pitchFamily="2" charset="2"/>
              <a:buChar char="Ø"/>
            </a:pPr>
            <a:r>
              <a:rPr lang="en-IN" dirty="0"/>
              <a:t>Java NIO.2 –File Navigation </a:t>
            </a:r>
            <a:r>
              <a:rPr lang="en-IN" dirty="0" smtClean="0"/>
              <a:t>Helpers </a:t>
            </a:r>
            <a:endParaRPr lang="en-IN" dirty="0"/>
          </a:p>
          <a:p>
            <a:pPr>
              <a:buFont typeface="Wingdings" panose="05000000000000000000" pitchFamily="2" charset="2"/>
              <a:buChar char="Ø"/>
            </a:pPr>
            <a:r>
              <a:rPr lang="en-IN" dirty="0" smtClean="0"/>
              <a:t>Language support for Collections(proposal submitted)</a:t>
            </a:r>
          </a:p>
          <a:p>
            <a:pPr>
              <a:buFont typeface="Wingdings" panose="05000000000000000000" pitchFamily="2" charset="2"/>
              <a:buChar char="Ø"/>
            </a:pPr>
            <a:r>
              <a:rPr lang="en-IN" dirty="0" smtClean="0"/>
              <a:t>Null Safe(proposal submitted)</a:t>
            </a:r>
          </a:p>
          <a:p>
            <a:pPr>
              <a:buFont typeface="Wingdings" panose="05000000000000000000" pitchFamily="2" charset="2"/>
              <a:buChar char="Ø"/>
            </a:pPr>
            <a:endParaRPr lang="en-IN" dirty="0" smtClean="0"/>
          </a:p>
          <a:p>
            <a:pPr marL="0" indent="0">
              <a:buNone/>
            </a:pPr>
            <a:endParaRPr lang="en-IN" dirty="0"/>
          </a:p>
          <a:p>
            <a:pPr>
              <a:buFont typeface="Wingdings" panose="05000000000000000000" pitchFamily="2" charset="2"/>
              <a:buChar char="Ø"/>
            </a:pPr>
            <a:endParaRPr lang="en-IN" dirty="0"/>
          </a:p>
        </p:txBody>
      </p:sp>
      <p:sp>
        <p:nvSpPr>
          <p:cNvPr id="4" name="TextBox 3">
            <a:hlinkClick r:id="rId2" action="ppaction://hlinkfile"/>
          </p:cNvPr>
          <p:cNvSpPr txBox="1"/>
          <p:nvPr/>
        </p:nvSpPr>
        <p:spPr>
          <a:xfrm>
            <a:off x="10139605" y="2011680"/>
            <a:ext cx="1447344" cy="461665"/>
          </a:xfrm>
          <a:prstGeom prst="rect">
            <a:avLst/>
          </a:prstGeom>
          <a:noFill/>
        </p:spPr>
        <p:txBody>
          <a:bodyPr wrap="square" rtlCol="0">
            <a:spAutoFit/>
          </a:bodyPr>
          <a:lstStyle/>
          <a:p>
            <a:pPr algn="ctr"/>
            <a:r>
              <a:rPr lang="en-IN" sz="2400" b="1" dirty="0">
                <a:solidFill>
                  <a:srgbClr val="FF0000"/>
                </a:solidFill>
              </a:rPr>
              <a:t>Java 7</a:t>
            </a:r>
          </a:p>
        </p:txBody>
      </p:sp>
    </p:spTree>
    <p:extLst>
      <p:ext uri="{BB962C8B-B14F-4D97-AF65-F5344CB8AC3E}">
        <p14:creationId xmlns:p14="http://schemas.microsoft.com/office/powerpoint/2010/main" val="254183142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0226"/>
            <a:ext cx="10772775" cy="797004"/>
          </a:xfrm>
        </p:spPr>
        <p:txBody>
          <a:bodyPr>
            <a:normAutofit/>
          </a:bodyPr>
          <a:lstStyle/>
          <a:p>
            <a:pPr algn="ctr"/>
            <a:r>
              <a:rPr lang="en-IN" b="1" dirty="0"/>
              <a:t>Java </a:t>
            </a:r>
            <a:r>
              <a:rPr lang="en-IN" b="1" dirty="0" smtClean="0"/>
              <a:t>7 Performance Improvements</a:t>
            </a:r>
            <a:endParaRPr lang="en-IN" dirty="0"/>
          </a:p>
        </p:txBody>
      </p:sp>
      <p:sp>
        <p:nvSpPr>
          <p:cNvPr id="3" name="Content Placeholder 2"/>
          <p:cNvSpPr>
            <a:spLocks noGrp="1"/>
          </p:cNvSpPr>
          <p:nvPr>
            <p:ph idx="1"/>
          </p:nvPr>
        </p:nvSpPr>
        <p:spPr>
          <a:xfrm>
            <a:off x="676656" y="1037230"/>
            <a:ext cx="10753725" cy="4740635"/>
          </a:xfrm>
        </p:spPr>
        <p:txBody>
          <a:bodyPr>
            <a:normAutofit/>
          </a:bodyPr>
          <a:lstStyle/>
          <a:p>
            <a:pPr>
              <a:buFont typeface="Wingdings" panose="05000000000000000000" pitchFamily="2" charset="2"/>
              <a:buChar char="Ø"/>
            </a:pPr>
            <a:r>
              <a:rPr lang="en-IN" sz="2800" dirty="0" smtClean="0"/>
              <a:t>Provide </a:t>
            </a:r>
            <a:r>
              <a:rPr lang="en-IN" sz="2800" dirty="0"/>
              <a:t>JVM support for dynamic languages, following the prototyping work currently done on the Multi Language Virtual </a:t>
            </a:r>
            <a:r>
              <a:rPr lang="en-IN" sz="2800" dirty="0" smtClean="0"/>
              <a:t>Machine</a:t>
            </a:r>
            <a:endParaRPr lang="en-IN" sz="2800" dirty="0"/>
          </a:p>
          <a:p>
            <a:pPr>
              <a:buFont typeface="Wingdings" panose="05000000000000000000" pitchFamily="2" charset="2"/>
              <a:buChar char="Ø"/>
            </a:pPr>
            <a:r>
              <a:rPr lang="en-IN" sz="2800" dirty="0"/>
              <a:t>Enhance the existing concurrency library by managing parallel computing on multi-core </a:t>
            </a:r>
            <a:r>
              <a:rPr lang="en-IN" sz="2800" dirty="0" smtClean="0"/>
              <a:t>processors</a:t>
            </a:r>
            <a:endParaRPr lang="en-IN" sz="2800" dirty="0"/>
          </a:p>
          <a:p>
            <a:pPr>
              <a:buFont typeface="Wingdings" panose="05000000000000000000" pitchFamily="2" charset="2"/>
              <a:buChar char="Ø"/>
            </a:pPr>
            <a:r>
              <a:rPr lang="en-IN" sz="2800" dirty="0"/>
              <a:t>Allow the virtual machine to use both the </a:t>
            </a:r>
            <a:r>
              <a:rPr lang="en-IN" sz="2800" i="1" dirty="0"/>
              <a:t>Client</a:t>
            </a:r>
            <a:r>
              <a:rPr lang="en-IN" sz="2800" dirty="0"/>
              <a:t> and </a:t>
            </a:r>
            <a:r>
              <a:rPr lang="en-IN" sz="2800" i="1" dirty="0"/>
              <a:t>Server</a:t>
            </a:r>
            <a:r>
              <a:rPr lang="en-IN" sz="2800" dirty="0"/>
              <a:t> compilers in the same session with a technique called tiered </a:t>
            </a:r>
            <a:r>
              <a:rPr lang="en-IN" sz="2800" dirty="0" smtClean="0"/>
              <a:t>compilation</a:t>
            </a:r>
            <a:endParaRPr lang="en-IN" sz="2800" dirty="0"/>
          </a:p>
          <a:p>
            <a:pPr lvl="2">
              <a:buFont typeface="Wingdings" panose="05000000000000000000" pitchFamily="2" charset="2"/>
              <a:buChar char="Ø"/>
            </a:pPr>
            <a:r>
              <a:rPr lang="en-IN" sz="2800" dirty="0"/>
              <a:t>The </a:t>
            </a:r>
            <a:r>
              <a:rPr lang="en-IN" sz="2800" i="1" dirty="0"/>
              <a:t>Client</a:t>
            </a:r>
            <a:r>
              <a:rPr lang="en-IN" sz="2800" dirty="0"/>
              <a:t> would be used at </a:t>
            </a:r>
            <a:r>
              <a:rPr lang="en-IN" sz="2800" dirty="0" err="1"/>
              <a:t>startup</a:t>
            </a:r>
            <a:r>
              <a:rPr lang="en-IN" sz="2800" dirty="0"/>
              <a:t> (because it is good at </a:t>
            </a:r>
            <a:r>
              <a:rPr lang="en-IN" sz="2800" dirty="0" err="1"/>
              <a:t>startup</a:t>
            </a:r>
            <a:r>
              <a:rPr lang="en-IN" sz="2800" dirty="0"/>
              <a:t> and for small applications),</a:t>
            </a:r>
          </a:p>
          <a:p>
            <a:pPr lvl="2">
              <a:buFont typeface="Wingdings" panose="05000000000000000000" pitchFamily="2" charset="2"/>
              <a:buChar char="Ø"/>
            </a:pPr>
            <a:r>
              <a:rPr lang="en-IN" sz="2800" dirty="0"/>
              <a:t>The </a:t>
            </a:r>
            <a:r>
              <a:rPr lang="en-IN" sz="2800" i="1" dirty="0"/>
              <a:t>Server</a:t>
            </a:r>
            <a:r>
              <a:rPr lang="en-IN" sz="2800" dirty="0"/>
              <a:t> would be used for long-term running of the application (because it outperforms the </a:t>
            </a:r>
            <a:r>
              <a:rPr lang="en-IN" sz="2800" i="1" dirty="0"/>
              <a:t>Client</a:t>
            </a:r>
            <a:r>
              <a:rPr lang="en-IN" sz="2800" dirty="0"/>
              <a:t> compiler for this).</a:t>
            </a:r>
          </a:p>
          <a:p>
            <a:pPr>
              <a:buFont typeface="Wingdings" panose="05000000000000000000" pitchFamily="2" charset="2"/>
              <a:buChar char="Ø"/>
            </a:pPr>
            <a:endParaRPr lang="en-IN" sz="2800" dirty="0"/>
          </a:p>
        </p:txBody>
      </p:sp>
    </p:spTree>
    <p:extLst>
      <p:ext uri="{BB962C8B-B14F-4D97-AF65-F5344CB8AC3E}">
        <p14:creationId xmlns:p14="http://schemas.microsoft.com/office/powerpoint/2010/main" val="823484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Java 7 Performance Improvements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182" y="2509980"/>
            <a:ext cx="7782045" cy="4143938"/>
          </a:xfrm>
          <a:prstGeom prst="rect">
            <a:avLst/>
          </a:prstGeom>
        </p:spPr>
      </p:pic>
    </p:spTree>
    <p:extLst>
      <p:ext uri="{BB962C8B-B14F-4D97-AF65-F5344CB8AC3E}">
        <p14:creationId xmlns:p14="http://schemas.microsoft.com/office/powerpoint/2010/main" val="1798679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Permanent Generation</a:t>
            </a:r>
          </a:p>
        </p:txBody>
      </p:sp>
      <p:sp>
        <p:nvSpPr>
          <p:cNvPr id="3" name="Content Placeholder 2"/>
          <p:cNvSpPr>
            <a:spLocks noGrp="1"/>
          </p:cNvSpPr>
          <p:nvPr>
            <p:ph idx="1"/>
          </p:nvPr>
        </p:nvSpPr>
        <p:spPr>
          <a:xfrm>
            <a:off x="676656" y="2011681"/>
            <a:ext cx="10753725" cy="2000762"/>
          </a:xfrm>
        </p:spPr>
        <p:txBody>
          <a:bodyPr vert="horz" lIns="91440" tIns="45720" rIns="91440" bIns="45720" rtlCol="0">
            <a:normAutofit/>
          </a:bodyPr>
          <a:lstStyle/>
          <a:p>
            <a:pPr fontAlgn="base"/>
            <a:endParaRPr lang="en-IN" dirty="0"/>
          </a:p>
          <a:p>
            <a:pPr lvl="1" fontAlgn="base">
              <a:buFont typeface="Arial" panose="020B0604020202020204" pitchFamily="34" charset="0"/>
              <a:buChar char="•"/>
            </a:pPr>
            <a:r>
              <a:rPr lang="en-IN" dirty="0"/>
              <a:t>Runtime Constant Pool</a:t>
            </a:r>
          </a:p>
          <a:p>
            <a:pPr lvl="1" fontAlgn="base">
              <a:buFont typeface="Arial" panose="020B0604020202020204" pitchFamily="34" charset="0"/>
              <a:buChar char="•"/>
            </a:pPr>
            <a:r>
              <a:rPr lang="en-IN" dirty="0"/>
              <a:t>Runtime constant pool is per-class runtime representation of constant pool in a class. It contains class runtime constants and static methods. Runtime constant pool is the part of method area.</a:t>
            </a:r>
          </a:p>
        </p:txBody>
      </p:sp>
    </p:spTree>
    <p:extLst>
      <p:ext uri="{BB962C8B-B14F-4D97-AF65-F5344CB8AC3E}">
        <p14:creationId xmlns:p14="http://schemas.microsoft.com/office/powerpoint/2010/main" val="11154396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i="1" dirty="0" smtClean="0"/>
              <a:t>C0 compilation</a:t>
            </a:r>
            <a:endParaRPr lang="en-IN" dirty="0"/>
          </a:p>
        </p:txBody>
      </p:sp>
      <p:sp>
        <p:nvSpPr>
          <p:cNvPr id="3" name="Content Placeholder 2"/>
          <p:cNvSpPr>
            <a:spLocks noGrp="1"/>
          </p:cNvSpPr>
          <p:nvPr>
            <p:ph idx="1"/>
          </p:nvPr>
        </p:nvSpPr>
        <p:spPr/>
        <p:txBody>
          <a:bodyPr/>
          <a:lstStyle/>
          <a:p>
            <a:endParaRPr lang="en-IN" dirty="0" smtClean="0"/>
          </a:p>
          <a:p>
            <a:r>
              <a:rPr lang="en-IN" b="1" i="1" dirty="0"/>
              <a:t>C0</a:t>
            </a:r>
            <a:r>
              <a:rPr lang="en-IN" dirty="0"/>
              <a:t> – a mythical </a:t>
            </a:r>
            <a:r>
              <a:rPr lang="en-IN" dirty="0" err="1"/>
              <a:t>bytecode</a:t>
            </a:r>
            <a:r>
              <a:rPr lang="en-IN" dirty="0"/>
              <a:t>-straight-to-</a:t>
            </a:r>
            <a:r>
              <a:rPr lang="en-IN" dirty="0" err="1"/>
              <a:t>asm</a:t>
            </a:r>
            <a:r>
              <a:rPr lang="en-IN" dirty="0"/>
              <a:t> dumb translator.  </a:t>
            </a:r>
            <a:endParaRPr lang="en-IN" dirty="0" smtClean="0"/>
          </a:p>
          <a:p>
            <a:r>
              <a:rPr lang="en-IN" dirty="0" smtClean="0"/>
              <a:t>Typically </a:t>
            </a:r>
            <a:r>
              <a:rPr lang="en-IN" dirty="0"/>
              <a:t>used instead of an Interpreter. </a:t>
            </a:r>
            <a:endParaRPr lang="en-IN" dirty="0" smtClean="0"/>
          </a:p>
          <a:p>
            <a:r>
              <a:rPr lang="en-IN" dirty="0" smtClean="0"/>
              <a:t> </a:t>
            </a:r>
            <a:r>
              <a:rPr lang="en-IN" dirty="0" err="1"/>
              <a:t>HotSpot</a:t>
            </a:r>
            <a:r>
              <a:rPr lang="en-IN" dirty="0"/>
              <a:t> uses an Interpreter and so does Azul’s VM (and so we do not have a C0).  </a:t>
            </a:r>
            <a:endParaRPr lang="en-IN" dirty="0" smtClean="0"/>
          </a:p>
          <a:p>
            <a:r>
              <a:rPr lang="en-IN" dirty="0" smtClean="0"/>
              <a:t>Our </a:t>
            </a:r>
            <a:r>
              <a:rPr lang="en-IN" dirty="0"/>
              <a:t>Interpreter is structured different from the </a:t>
            </a:r>
            <a:r>
              <a:rPr lang="en-IN" dirty="0" err="1"/>
              <a:t>HotSpot</a:t>
            </a:r>
            <a:r>
              <a:rPr lang="en-IN" dirty="0"/>
              <a:t> norm in a bunch of interesting ways (but that’s for another blog).</a:t>
            </a:r>
          </a:p>
        </p:txBody>
      </p:sp>
    </p:spTree>
    <p:extLst>
      <p:ext uri="{BB962C8B-B14F-4D97-AF65-F5344CB8AC3E}">
        <p14:creationId xmlns:p14="http://schemas.microsoft.com/office/powerpoint/2010/main" val="18600890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i="1" dirty="0"/>
              <a:t>C1</a:t>
            </a:r>
            <a:r>
              <a:rPr lang="en-IN" b="1" i="1" dirty="0" smtClean="0"/>
              <a:t> compilation</a:t>
            </a:r>
            <a:endParaRPr lang="en-IN" dirty="0"/>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Ø"/>
            </a:pPr>
            <a:r>
              <a:rPr lang="en-IN" b="1" i="1" dirty="0" smtClean="0"/>
              <a:t>C1</a:t>
            </a:r>
            <a:r>
              <a:rPr lang="en-IN" dirty="0" smtClean="0"/>
              <a:t> </a:t>
            </a:r>
            <a:r>
              <a:rPr lang="en-IN" dirty="0"/>
              <a:t>– also known as the </a:t>
            </a:r>
            <a:r>
              <a:rPr lang="en-IN" b="1" dirty="0"/>
              <a:t>client</a:t>
            </a:r>
            <a:r>
              <a:rPr lang="en-IN" dirty="0"/>
              <a:t> compiler.  </a:t>
            </a:r>
            <a:endParaRPr lang="en-IN" dirty="0" smtClean="0"/>
          </a:p>
          <a:p>
            <a:pPr>
              <a:buFont typeface="Wingdings" panose="05000000000000000000" pitchFamily="2" charset="2"/>
              <a:buChar char="Ø"/>
            </a:pPr>
            <a:r>
              <a:rPr lang="en-IN" dirty="0" smtClean="0"/>
              <a:t>A </a:t>
            </a:r>
            <a:r>
              <a:rPr lang="en-IN" dirty="0"/>
              <a:t>fast &amp; dumb compiler.  </a:t>
            </a:r>
            <a:endParaRPr lang="en-IN" dirty="0" smtClean="0"/>
          </a:p>
          <a:p>
            <a:pPr>
              <a:buFont typeface="Wingdings" panose="05000000000000000000" pitchFamily="2" charset="2"/>
              <a:buChar char="Ø"/>
            </a:pPr>
            <a:r>
              <a:rPr lang="en-IN" dirty="0" smtClean="0"/>
              <a:t>You </a:t>
            </a:r>
            <a:r>
              <a:rPr lang="en-IN" dirty="0"/>
              <a:t>get this compiler from a normal </a:t>
            </a:r>
            <a:r>
              <a:rPr lang="en-IN" dirty="0" err="1"/>
              <a:t>HotSpot</a:t>
            </a:r>
            <a:r>
              <a:rPr lang="en-IN" dirty="0"/>
              <a:t> with the “-client” flag.  </a:t>
            </a:r>
            <a:endParaRPr lang="en-IN" dirty="0" smtClean="0"/>
          </a:p>
          <a:p>
            <a:pPr>
              <a:buFont typeface="Wingdings" panose="05000000000000000000" pitchFamily="2" charset="2"/>
              <a:buChar char="Ø"/>
            </a:pPr>
            <a:r>
              <a:rPr lang="en-IN" dirty="0" smtClean="0"/>
              <a:t>Code </a:t>
            </a:r>
            <a:r>
              <a:rPr lang="en-IN" dirty="0"/>
              <a:t>quality suffers in exchange for faster compile times.  </a:t>
            </a:r>
            <a:endParaRPr lang="en-IN" dirty="0" smtClean="0"/>
          </a:p>
          <a:p>
            <a:pPr>
              <a:buFont typeface="Wingdings" panose="05000000000000000000" pitchFamily="2" charset="2"/>
              <a:buChar char="Ø"/>
            </a:pPr>
            <a:r>
              <a:rPr lang="en-IN" dirty="0" smtClean="0"/>
              <a:t>This </a:t>
            </a:r>
            <a:r>
              <a:rPr lang="en-IN" dirty="0"/>
              <a:t>makes for a quicker </a:t>
            </a:r>
            <a:r>
              <a:rPr lang="en-IN" dirty="0" err="1"/>
              <a:t>startup</a:t>
            </a:r>
            <a:r>
              <a:rPr lang="en-IN" dirty="0"/>
              <a:t> times in exchange for lower peak throughput. </a:t>
            </a:r>
            <a:endParaRPr lang="en-IN" dirty="0" smtClean="0"/>
          </a:p>
          <a:p>
            <a:pPr>
              <a:buFont typeface="Wingdings" panose="05000000000000000000" pitchFamily="2" charset="2"/>
              <a:buChar char="Ø"/>
            </a:pPr>
            <a:r>
              <a:rPr lang="en-IN" dirty="0" smtClean="0"/>
              <a:t> </a:t>
            </a:r>
            <a:r>
              <a:rPr lang="en-IN" dirty="0"/>
              <a:t>The client compiler typically uses less memory to compile than the </a:t>
            </a:r>
            <a:r>
              <a:rPr lang="en-IN" b="1" dirty="0"/>
              <a:t>server</a:t>
            </a:r>
            <a:r>
              <a:rPr lang="en-IN" dirty="0"/>
              <a:t> compiler, and typically makes bulkier code per-line-of-Java compiled</a:t>
            </a:r>
            <a:r>
              <a:rPr lang="en-IN" dirty="0" smtClean="0"/>
              <a:t>…</a:t>
            </a:r>
          </a:p>
          <a:p>
            <a:pPr>
              <a:buFont typeface="Wingdings" panose="05000000000000000000" pitchFamily="2" charset="2"/>
              <a:buChar char="Ø"/>
            </a:pPr>
            <a:r>
              <a:rPr lang="en-IN" dirty="0" smtClean="0"/>
              <a:t> </a:t>
            </a:r>
            <a:r>
              <a:rPr lang="en-IN" dirty="0"/>
              <a:t>BUT: it also typically </a:t>
            </a:r>
            <a:r>
              <a:rPr lang="en-IN" dirty="0" err="1"/>
              <a:t>inlines</a:t>
            </a:r>
            <a:r>
              <a:rPr lang="en-IN" dirty="0"/>
              <a:t> much less aggressively than </a:t>
            </a:r>
            <a:r>
              <a:rPr lang="en-IN" b="1" dirty="0"/>
              <a:t>server</a:t>
            </a:r>
            <a:r>
              <a:rPr lang="en-IN" dirty="0"/>
              <a:t> compiler and so does not replicate so much code.  Code frames are typically fairly large.  Performance is typically roughly 5x to 10x the interpreter speed.</a:t>
            </a:r>
          </a:p>
        </p:txBody>
      </p:sp>
    </p:spTree>
    <p:extLst>
      <p:ext uri="{BB962C8B-B14F-4D97-AF65-F5344CB8AC3E}">
        <p14:creationId xmlns:p14="http://schemas.microsoft.com/office/powerpoint/2010/main" val="26177795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i="1" dirty="0" smtClean="0"/>
              <a:t>C2 Compilation</a:t>
            </a:r>
            <a:endParaRPr lang="en-IN" dirty="0"/>
          </a:p>
        </p:txBody>
      </p:sp>
      <p:sp>
        <p:nvSpPr>
          <p:cNvPr id="3" name="Content Placeholder 2"/>
          <p:cNvSpPr>
            <a:spLocks noGrp="1"/>
          </p:cNvSpPr>
          <p:nvPr>
            <p:ph idx="1"/>
          </p:nvPr>
        </p:nvSpPr>
        <p:spPr/>
        <p:txBody>
          <a:bodyPr>
            <a:normAutofit fontScale="92500" lnSpcReduction="10000"/>
          </a:bodyPr>
          <a:lstStyle/>
          <a:p>
            <a:r>
              <a:rPr lang="en-IN" b="1" i="1" dirty="0" smtClean="0"/>
              <a:t>C2</a:t>
            </a:r>
            <a:r>
              <a:rPr lang="en-IN" dirty="0" smtClean="0"/>
              <a:t> </a:t>
            </a:r>
            <a:r>
              <a:rPr lang="en-IN" dirty="0"/>
              <a:t>– also known as the </a:t>
            </a:r>
            <a:r>
              <a:rPr lang="en-IN" b="1" dirty="0"/>
              <a:t>server</a:t>
            </a:r>
            <a:r>
              <a:rPr lang="en-IN" dirty="0"/>
              <a:t> compiler</a:t>
            </a:r>
            <a:r>
              <a:rPr lang="en-IN" dirty="0" smtClean="0"/>
              <a:t>.</a:t>
            </a:r>
          </a:p>
          <a:p>
            <a:r>
              <a:rPr lang="en-IN" dirty="0" smtClean="0"/>
              <a:t> </a:t>
            </a:r>
            <a:r>
              <a:rPr lang="en-IN" dirty="0"/>
              <a:t>A slow &amp; smart compiler, with opposite </a:t>
            </a:r>
            <a:r>
              <a:rPr lang="en-IN" dirty="0" err="1"/>
              <a:t>tradeoffs</a:t>
            </a:r>
            <a:r>
              <a:rPr lang="en-IN" dirty="0"/>
              <a:t> from C1: slower compiles, slower </a:t>
            </a:r>
            <a:r>
              <a:rPr lang="en-IN" dirty="0" err="1"/>
              <a:t>startup</a:t>
            </a:r>
            <a:r>
              <a:rPr lang="en-IN" dirty="0"/>
              <a:t>, better code quality, higher peak throughput (after the slow compiles</a:t>
            </a:r>
            <a:r>
              <a:rPr lang="en-IN" dirty="0" smtClean="0"/>
              <a:t>).</a:t>
            </a:r>
          </a:p>
          <a:p>
            <a:r>
              <a:rPr lang="en-IN" dirty="0" smtClean="0"/>
              <a:t> </a:t>
            </a:r>
            <a:r>
              <a:rPr lang="en-IN" dirty="0"/>
              <a:t>C2 typically uses more memory to compile, makes much denser code – but </a:t>
            </a:r>
            <a:r>
              <a:rPr lang="en-IN" dirty="0" err="1"/>
              <a:t>inlines</a:t>
            </a:r>
            <a:r>
              <a:rPr lang="en-IN" dirty="0"/>
              <a:t> much more aggressively (so ends up compiling a lot more lines of Java code</a:t>
            </a:r>
            <a:r>
              <a:rPr lang="en-IN" dirty="0" smtClean="0"/>
              <a:t>).</a:t>
            </a:r>
          </a:p>
          <a:p>
            <a:r>
              <a:rPr lang="en-IN" dirty="0" smtClean="0"/>
              <a:t> </a:t>
            </a:r>
            <a:r>
              <a:rPr lang="en-IN" dirty="0"/>
              <a:t>Code frames are typically very dense (C2 uses a graph-</a:t>
            </a:r>
            <a:r>
              <a:rPr lang="en-IN" dirty="0" err="1"/>
              <a:t>coloring</a:t>
            </a:r>
            <a:r>
              <a:rPr lang="en-IN" dirty="0"/>
              <a:t> allocator even for stack frames). </a:t>
            </a:r>
            <a:endParaRPr lang="en-IN" dirty="0" smtClean="0"/>
          </a:p>
          <a:p>
            <a:r>
              <a:rPr lang="en-IN" dirty="0" smtClean="0"/>
              <a:t> </a:t>
            </a:r>
            <a:r>
              <a:rPr lang="en-IN" dirty="0"/>
              <a:t>Performance is roughly 30% (on X86) to 50% (on RISCs like </a:t>
            </a:r>
            <a:r>
              <a:rPr lang="en-IN" dirty="0" err="1"/>
              <a:t>Sparc</a:t>
            </a:r>
            <a:r>
              <a:rPr lang="en-IN" dirty="0"/>
              <a:t> &amp; </a:t>
            </a:r>
            <a:r>
              <a:rPr lang="en-IN" dirty="0" err="1"/>
              <a:t>Azuls</a:t>
            </a:r>
            <a:r>
              <a:rPr lang="en-IN" dirty="0"/>
              <a:t>’ Vega chips) better than C1.  </a:t>
            </a:r>
            <a:endParaRPr lang="en-IN" dirty="0" smtClean="0"/>
          </a:p>
          <a:p>
            <a:r>
              <a:rPr lang="en-IN" dirty="0" smtClean="0"/>
              <a:t>Mileage </a:t>
            </a:r>
            <a:r>
              <a:rPr lang="en-IN" dirty="0"/>
              <a:t>varies of course, according to which benchmark and which rev of which compiler is being used.</a:t>
            </a:r>
          </a:p>
        </p:txBody>
      </p:sp>
    </p:spTree>
    <p:extLst>
      <p:ext uri="{BB962C8B-B14F-4D97-AF65-F5344CB8AC3E}">
        <p14:creationId xmlns:p14="http://schemas.microsoft.com/office/powerpoint/2010/main" val="10676824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i="1" dirty="0"/>
              <a:t>Tiered</a:t>
            </a:r>
            <a:r>
              <a:rPr lang="en-IN" dirty="0"/>
              <a:t> compilation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IN" dirty="0"/>
              <a:t>Tiered compilation in hotspot is an old dream. </a:t>
            </a:r>
            <a:endParaRPr lang="en-IN" dirty="0" smtClean="0"/>
          </a:p>
          <a:p>
            <a:pPr>
              <a:buFont typeface="Wingdings" panose="05000000000000000000" pitchFamily="2" charset="2"/>
              <a:buChar char="Ø"/>
            </a:pPr>
            <a:r>
              <a:rPr lang="en-IN" dirty="0" smtClean="0"/>
              <a:t>Hotspot </a:t>
            </a:r>
            <a:r>
              <a:rPr lang="en-IN" dirty="0"/>
              <a:t>has two JITs named c1 aka client JIT and c2 aka server JIT</a:t>
            </a:r>
            <a:r>
              <a:rPr lang="en-IN" dirty="0" smtClean="0"/>
              <a:t>.</a:t>
            </a:r>
          </a:p>
          <a:p>
            <a:pPr>
              <a:buFont typeface="Wingdings" panose="05000000000000000000" pitchFamily="2" charset="2"/>
              <a:buChar char="Ø"/>
            </a:pPr>
            <a:r>
              <a:rPr lang="en-IN" dirty="0" smtClean="0"/>
              <a:t> </a:t>
            </a:r>
            <a:r>
              <a:rPr lang="en-IN" dirty="0"/>
              <a:t>The client JIT starts fast but provides less optimizations so it is used for GUI application. </a:t>
            </a:r>
            <a:endParaRPr lang="en-IN" dirty="0" smtClean="0"/>
          </a:p>
          <a:p>
            <a:pPr>
              <a:buFont typeface="Wingdings" panose="05000000000000000000" pitchFamily="2" charset="2"/>
              <a:buChar char="Ø"/>
            </a:pPr>
            <a:r>
              <a:rPr lang="en-IN" dirty="0" smtClean="0"/>
              <a:t>The </a:t>
            </a:r>
            <a:r>
              <a:rPr lang="en-IN" dirty="0"/>
              <a:t>server JIT starts more slowly but provide very good optimizations</a:t>
            </a:r>
            <a:r>
              <a:rPr lang="en-IN" dirty="0" smtClean="0"/>
              <a:t>.</a:t>
            </a:r>
          </a:p>
          <a:p>
            <a:pPr>
              <a:buFont typeface="Wingdings" panose="05000000000000000000" pitchFamily="2" charset="2"/>
              <a:buChar char="Ø"/>
            </a:pPr>
            <a:r>
              <a:rPr lang="en-IN" dirty="0" smtClean="0"/>
              <a:t> The </a:t>
            </a:r>
            <a:r>
              <a:rPr lang="en-IN" dirty="0"/>
              <a:t>idea of tiered compilation is to get the best of both compilers, first JITs the code with c1 and then if the code is really hot to recompile it with c2.</a:t>
            </a:r>
          </a:p>
        </p:txBody>
      </p:sp>
    </p:spTree>
    <p:extLst>
      <p:ext uri="{BB962C8B-B14F-4D97-AF65-F5344CB8AC3E}">
        <p14:creationId xmlns:p14="http://schemas.microsoft.com/office/powerpoint/2010/main" val="27883876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i="1" dirty="0"/>
              <a:t>Tiered</a:t>
            </a:r>
            <a:r>
              <a:rPr lang="en-IN" dirty="0"/>
              <a:t> compilation</a:t>
            </a:r>
          </a:p>
        </p:txBody>
      </p:sp>
      <p:sp>
        <p:nvSpPr>
          <p:cNvPr id="3" name="Content Placeholder 2"/>
          <p:cNvSpPr>
            <a:spLocks noGrp="1"/>
          </p:cNvSpPr>
          <p:nvPr>
            <p:ph idx="1"/>
          </p:nvPr>
        </p:nvSpPr>
        <p:spPr/>
        <p:txBody>
          <a:bodyPr>
            <a:normAutofit/>
          </a:bodyPr>
          <a:lstStyle/>
          <a:p>
            <a:r>
              <a:rPr lang="en-IN" dirty="0"/>
              <a:t>BOTH compilers are used; C1 for fast </a:t>
            </a:r>
            <a:r>
              <a:rPr lang="en-IN" dirty="0" err="1"/>
              <a:t>startup</a:t>
            </a:r>
            <a:r>
              <a:rPr lang="en-IN" dirty="0"/>
              <a:t> and C2 for peak performance. </a:t>
            </a:r>
            <a:endParaRPr lang="en-IN" dirty="0" smtClean="0"/>
          </a:p>
          <a:p>
            <a:r>
              <a:rPr lang="en-IN" dirty="0" smtClean="0"/>
              <a:t> </a:t>
            </a:r>
            <a:r>
              <a:rPr lang="en-IN" dirty="0"/>
              <a:t>Obtained on Azul’s VMs with any of the “-tiered”, “-client” or “-server” flags, and also is the default</a:t>
            </a:r>
            <a:r>
              <a:rPr lang="en-IN" dirty="0" smtClean="0"/>
              <a:t>.</a:t>
            </a:r>
          </a:p>
          <a:p>
            <a:r>
              <a:rPr lang="en-IN" dirty="0"/>
              <a:t>  (We made the “-client” and “-server” flags turn on Tiered compilation because so many customers have either flag baked into their launch scripts, which would immediately deny the benefit of tiered compilation.  We use other flags for turning off either compiler).</a:t>
            </a:r>
          </a:p>
        </p:txBody>
      </p:sp>
    </p:spTree>
    <p:extLst>
      <p:ext uri="{BB962C8B-B14F-4D97-AF65-F5344CB8AC3E}">
        <p14:creationId xmlns:p14="http://schemas.microsoft.com/office/powerpoint/2010/main" val="13903785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40226"/>
            <a:ext cx="10772775" cy="797004"/>
          </a:xfrm>
        </p:spPr>
        <p:txBody>
          <a:bodyPr>
            <a:normAutofit/>
          </a:bodyPr>
          <a:lstStyle/>
          <a:p>
            <a:pPr algn="ctr"/>
            <a:r>
              <a:rPr lang="en-IN" b="1" dirty="0"/>
              <a:t>Java </a:t>
            </a:r>
            <a:r>
              <a:rPr lang="en-IN" b="1" dirty="0" smtClean="0"/>
              <a:t>7 Performance Improvements</a:t>
            </a:r>
            <a:endParaRPr lang="en-IN" dirty="0"/>
          </a:p>
        </p:txBody>
      </p:sp>
      <p:sp>
        <p:nvSpPr>
          <p:cNvPr id="3" name="Content Placeholder 2"/>
          <p:cNvSpPr>
            <a:spLocks noGrp="1"/>
          </p:cNvSpPr>
          <p:nvPr>
            <p:ph idx="1"/>
          </p:nvPr>
        </p:nvSpPr>
        <p:spPr>
          <a:xfrm>
            <a:off x="676656" y="1310186"/>
            <a:ext cx="10772775" cy="1487606"/>
          </a:xfrm>
        </p:spPr>
        <p:txBody>
          <a:bodyPr>
            <a:normAutofit/>
          </a:bodyPr>
          <a:lstStyle/>
          <a:p>
            <a:pPr>
              <a:buFont typeface="Wingdings" panose="05000000000000000000" pitchFamily="2" charset="2"/>
              <a:buChar char="Ø"/>
            </a:pPr>
            <a:r>
              <a:rPr lang="en-IN" dirty="0" smtClean="0"/>
              <a:t>Replace </a:t>
            </a:r>
            <a:r>
              <a:rPr lang="en-IN" dirty="0"/>
              <a:t>the existing concurrent low-pause garbage collector (also called CMS or Concurrent Mark-Sweep collector) by a new collector called G1 (or Garbage First) to ensure consistent pauses over time</a:t>
            </a:r>
            <a:r>
              <a:rPr lang="en-IN" dirty="0" smtClean="0"/>
              <a:t>.</a:t>
            </a:r>
            <a:endParaRPr lang="en-IN" dirty="0"/>
          </a:p>
        </p:txBody>
      </p:sp>
    </p:spTree>
    <p:extLst>
      <p:ext uri="{BB962C8B-B14F-4D97-AF65-F5344CB8AC3E}">
        <p14:creationId xmlns:p14="http://schemas.microsoft.com/office/powerpoint/2010/main" val="19979340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3576" y="2464811"/>
            <a:ext cx="10772775" cy="1658198"/>
          </a:xfrm>
        </p:spPr>
        <p:txBody>
          <a:bodyPr/>
          <a:lstStyle/>
          <a:p>
            <a:pPr algn="ctr"/>
            <a:r>
              <a:rPr lang="en-IN" b="1" i="1" dirty="0"/>
              <a:t>Performance Tuning Guidelines</a:t>
            </a:r>
            <a:br>
              <a:rPr lang="en-IN" b="1" i="1" dirty="0"/>
            </a:br>
            <a:r>
              <a:rPr lang="en-IN" b="1" i="1" dirty="0"/>
              <a:t>for J2EE Applications</a:t>
            </a:r>
            <a:endParaRPr lang="en-IN" dirty="0"/>
          </a:p>
        </p:txBody>
      </p:sp>
    </p:spTree>
    <p:extLst>
      <p:ext uri="{BB962C8B-B14F-4D97-AF65-F5344CB8AC3E}">
        <p14:creationId xmlns:p14="http://schemas.microsoft.com/office/powerpoint/2010/main" val="522983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158339"/>
            <a:ext cx="10772775" cy="1658198"/>
          </a:xfrm>
        </p:spPr>
        <p:txBody>
          <a:bodyPr>
            <a:normAutofit/>
          </a:bodyPr>
          <a:lstStyle/>
          <a:p>
            <a:pPr algn="ctr"/>
            <a:r>
              <a:rPr lang="en-IN" dirty="0"/>
              <a:t> </a:t>
            </a:r>
            <a:r>
              <a:rPr lang="en-IN" dirty="0" smtClean="0"/>
              <a:t>General </a:t>
            </a:r>
            <a:r>
              <a:rPr lang="en-IN" dirty="0"/>
              <a:t>Performance Guidelines</a:t>
            </a:r>
          </a:p>
        </p:txBody>
      </p:sp>
      <p:sp>
        <p:nvSpPr>
          <p:cNvPr id="3" name="Content Placeholder 2"/>
          <p:cNvSpPr>
            <a:spLocks noGrp="1"/>
          </p:cNvSpPr>
          <p:nvPr>
            <p:ph idx="1"/>
          </p:nvPr>
        </p:nvSpPr>
        <p:spPr>
          <a:xfrm>
            <a:off x="676656" y="1583140"/>
            <a:ext cx="10753725" cy="5158854"/>
          </a:xfrm>
        </p:spPr>
        <p:txBody>
          <a:bodyPr>
            <a:noAutofit/>
          </a:bodyPr>
          <a:lstStyle/>
          <a:p>
            <a:r>
              <a:rPr lang="en-IN" b="1" i="1" dirty="0"/>
              <a:t>Servlets and </a:t>
            </a:r>
            <a:r>
              <a:rPr lang="en-IN" b="1" i="1" dirty="0" smtClean="0"/>
              <a:t>Java Server Pages</a:t>
            </a:r>
          </a:p>
          <a:p>
            <a:r>
              <a:rPr lang="en-IN" dirty="0"/>
              <a:t>Avoid using shared modified class variables and hence</a:t>
            </a:r>
            <a:r>
              <a:rPr lang="en-IN" dirty="0" smtClean="0"/>
              <a:t>, synchronized </a:t>
            </a:r>
            <a:r>
              <a:rPr lang="en-IN" dirty="0"/>
              <a:t>blocks of code in servlets</a:t>
            </a:r>
          </a:p>
          <a:p>
            <a:r>
              <a:rPr lang="en-IN" dirty="0"/>
              <a:t> Session creation is expensive</a:t>
            </a:r>
          </a:p>
          <a:p>
            <a:r>
              <a:rPr lang="en-IN" dirty="0"/>
              <a:t> </a:t>
            </a:r>
            <a:r>
              <a:rPr lang="en-IN" dirty="0" smtClean="0"/>
              <a:t>        Invalidate </a:t>
            </a:r>
            <a:r>
              <a:rPr lang="en-IN" dirty="0"/>
              <a:t>sessions no longer needed</a:t>
            </a:r>
          </a:p>
          <a:p>
            <a:r>
              <a:rPr lang="en-IN" dirty="0"/>
              <a:t> </a:t>
            </a:r>
            <a:r>
              <a:rPr lang="en-IN" dirty="0" smtClean="0"/>
              <a:t>        Use </a:t>
            </a:r>
            <a:r>
              <a:rPr lang="en-IN" i="1" dirty="0"/>
              <a:t>&lt;%page session=false%&gt; </a:t>
            </a:r>
            <a:r>
              <a:rPr lang="en-IN" dirty="0"/>
              <a:t>directive to </a:t>
            </a:r>
            <a:r>
              <a:rPr lang="en-IN" dirty="0" smtClean="0"/>
              <a:t>prevent automatic </a:t>
            </a:r>
            <a:r>
              <a:rPr lang="en-IN" dirty="0"/>
              <a:t>session creation in </a:t>
            </a:r>
            <a:r>
              <a:rPr lang="en-IN" dirty="0" smtClean="0"/>
              <a:t>	JSP</a:t>
            </a:r>
            <a:endParaRPr lang="en-IN" dirty="0"/>
          </a:p>
          <a:p>
            <a:r>
              <a:rPr lang="en-IN" dirty="0"/>
              <a:t> </a:t>
            </a:r>
            <a:r>
              <a:rPr lang="en-IN" dirty="0" smtClean="0"/>
              <a:t>         Do </a:t>
            </a:r>
            <a:r>
              <a:rPr lang="en-IN" dirty="0"/>
              <a:t>not store large object graphs in </a:t>
            </a:r>
            <a:r>
              <a:rPr lang="en-IN" i="1" dirty="0" err="1"/>
              <a:t>HttpSession</a:t>
            </a:r>
            <a:r>
              <a:rPr lang="en-IN" i="1" dirty="0"/>
              <a:t> </a:t>
            </a:r>
            <a:r>
              <a:rPr lang="en-IN" dirty="0" smtClean="0"/>
              <a:t>to avoid </a:t>
            </a:r>
            <a:r>
              <a:rPr lang="en-IN" dirty="0"/>
              <a:t>forced Java </a:t>
            </a:r>
            <a:r>
              <a:rPr lang="en-IN" dirty="0" smtClean="0"/>
              <a:t>serialization.</a:t>
            </a:r>
            <a:endParaRPr lang="en-IN" dirty="0"/>
          </a:p>
          <a:p>
            <a:r>
              <a:rPr lang="en-IN" dirty="0" smtClean="0"/>
              <a:t>          </a:t>
            </a:r>
            <a:r>
              <a:rPr lang="en-IN" dirty="0"/>
              <a:t>Do not use </a:t>
            </a:r>
            <a:r>
              <a:rPr lang="en-IN" i="1" dirty="0" err="1"/>
              <a:t>HttpSession</a:t>
            </a:r>
            <a:r>
              <a:rPr lang="en-IN" i="1" dirty="0"/>
              <a:t> </a:t>
            </a:r>
            <a:r>
              <a:rPr lang="en-IN" dirty="0"/>
              <a:t>as a cache for </a:t>
            </a:r>
            <a:r>
              <a:rPr lang="en-IN" dirty="0" smtClean="0"/>
              <a:t>transactional data</a:t>
            </a:r>
            <a:r>
              <a:rPr lang="en-IN" dirty="0"/>
              <a:t>, instead use “</a:t>
            </a:r>
            <a:r>
              <a:rPr lang="en-IN" dirty="0" smtClean="0"/>
              <a:t>read-  </a:t>
            </a:r>
          </a:p>
          <a:p>
            <a:r>
              <a:rPr lang="en-IN" dirty="0"/>
              <a:t> </a:t>
            </a:r>
            <a:r>
              <a:rPr lang="en-IN" dirty="0" smtClean="0"/>
              <a:t>         only</a:t>
            </a:r>
            <a:r>
              <a:rPr lang="en-IN" dirty="0"/>
              <a:t>” </a:t>
            </a:r>
            <a:r>
              <a:rPr lang="en-IN" dirty="0" smtClean="0"/>
              <a:t>entity  beans</a:t>
            </a:r>
            <a:r>
              <a:rPr lang="en-IN" dirty="0"/>
              <a:t>, if </a:t>
            </a:r>
            <a:r>
              <a:rPr lang="en-IN" dirty="0" smtClean="0"/>
              <a:t>provided by </a:t>
            </a:r>
            <a:r>
              <a:rPr lang="en-IN" dirty="0"/>
              <a:t>your container, to access cached </a:t>
            </a:r>
            <a:r>
              <a:rPr lang="en-IN" dirty="0" smtClean="0"/>
              <a:t>   </a:t>
            </a:r>
          </a:p>
          <a:p>
            <a:r>
              <a:rPr lang="en-IN" dirty="0"/>
              <a:t> </a:t>
            </a:r>
            <a:r>
              <a:rPr lang="en-IN" dirty="0" smtClean="0"/>
              <a:t>          transactional </a:t>
            </a:r>
            <a:r>
              <a:rPr lang="en-IN" dirty="0"/>
              <a:t>data</a:t>
            </a:r>
          </a:p>
        </p:txBody>
      </p:sp>
    </p:spTree>
    <p:extLst>
      <p:ext uri="{BB962C8B-B14F-4D97-AF65-F5344CB8AC3E}">
        <p14:creationId xmlns:p14="http://schemas.microsoft.com/office/powerpoint/2010/main" val="42930915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What is </a:t>
            </a:r>
            <a:r>
              <a:rPr lang="en-IN" b="1" dirty="0" err="1"/>
              <a:t>JMeter</a:t>
            </a:r>
            <a:r>
              <a:rPr lang="en-IN" b="1" dirty="0"/>
              <a:t>?</a:t>
            </a:r>
            <a:endParaRPr lang="en-IN" dirty="0"/>
          </a:p>
        </p:txBody>
      </p:sp>
      <p:sp>
        <p:nvSpPr>
          <p:cNvPr id="3" name="Content Placeholder 2"/>
          <p:cNvSpPr>
            <a:spLocks noGrp="1"/>
          </p:cNvSpPr>
          <p:nvPr>
            <p:ph idx="1"/>
          </p:nvPr>
        </p:nvSpPr>
        <p:spPr/>
        <p:txBody>
          <a:bodyPr>
            <a:normAutofit/>
          </a:bodyPr>
          <a:lstStyle/>
          <a:p>
            <a:r>
              <a:rPr lang="en-IN" dirty="0" smtClean="0"/>
              <a:t>The </a:t>
            </a:r>
            <a:r>
              <a:rPr lang="en-IN" dirty="0"/>
              <a:t>protocols supported by </a:t>
            </a:r>
            <a:r>
              <a:rPr lang="en-IN" dirty="0" err="1"/>
              <a:t>JMeter</a:t>
            </a:r>
            <a:r>
              <a:rPr lang="en-IN" dirty="0"/>
              <a:t> are:</a:t>
            </a:r>
          </a:p>
          <a:p>
            <a:r>
              <a:rPr lang="en-IN" dirty="0"/>
              <a:t>Web: HTTP, HTTPS sites 'web 1.0' web 2.0 (</a:t>
            </a:r>
            <a:r>
              <a:rPr lang="en-IN" dirty="0" err="1"/>
              <a:t>ajax</a:t>
            </a:r>
            <a:r>
              <a:rPr lang="en-IN" dirty="0"/>
              <a:t>, flex and flex-</a:t>
            </a:r>
            <a:r>
              <a:rPr lang="en-IN" dirty="0" err="1"/>
              <a:t>ws</a:t>
            </a:r>
            <a:r>
              <a:rPr lang="en-IN" dirty="0"/>
              <a:t>-</a:t>
            </a:r>
            <a:r>
              <a:rPr lang="en-IN" dirty="0" err="1"/>
              <a:t>amf</a:t>
            </a:r>
            <a:r>
              <a:rPr lang="en-IN" dirty="0"/>
              <a:t>)</a:t>
            </a:r>
          </a:p>
          <a:p>
            <a:r>
              <a:rPr lang="en-IN" dirty="0"/>
              <a:t>Web Services: SOAP / XML-RPC</a:t>
            </a:r>
          </a:p>
          <a:p>
            <a:r>
              <a:rPr lang="en-IN" dirty="0"/>
              <a:t>Database via JDBC drivers</a:t>
            </a:r>
          </a:p>
          <a:p>
            <a:r>
              <a:rPr lang="en-IN" dirty="0"/>
              <a:t>Directory: LDAP</a:t>
            </a:r>
          </a:p>
          <a:p>
            <a:r>
              <a:rPr lang="en-IN" dirty="0"/>
              <a:t>Messaging Oriented service via JMS</a:t>
            </a:r>
          </a:p>
          <a:p>
            <a:r>
              <a:rPr lang="en-IN" dirty="0"/>
              <a:t>Service: POP3, IMAP, SMTP</a:t>
            </a:r>
          </a:p>
          <a:p>
            <a:r>
              <a:rPr lang="en-IN" dirty="0"/>
              <a:t>FTP Service</a:t>
            </a:r>
          </a:p>
          <a:p>
            <a:endParaRPr lang="en-IN" dirty="0"/>
          </a:p>
        </p:txBody>
      </p:sp>
    </p:spTree>
    <p:extLst>
      <p:ext uri="{BB962C8B-B14F-4D97-AF65-F5344CB8AC3E}">
        <p14:creationId xmlns:p14="http://schemas.microsoft.com/office/powerpoint/2010/main" val="42695818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001721"/>
          </a:xfrm>
        </p:spPr>
        <p:txBody>
          <a:bodyPr/>
          <a:lstStyle/>
          <a:p>
            <a:pPr algn="ctr"/>
            <a:r>
              <a:rPr lang="en-IN" b="1" dirty="0" smtClean="0"/>
              <a:t>Features of </a:t>
            </a:r>
            <a:r>
              <a:rPr lang="en-IN" b="1" dirty="0" err="1" smtClean="0"/>
              <a:t>JMeter</a:t>
            </a:r>
            <a:r>
              <a:rPr lang="en-IN" b="1" dirty="0"/>
              <a:t>?</a:t>
            </a:r>
            <a:endParaRPr lang="en-IN" dirty="0"/>
          </a:p>
        </p:txBody>
      </p:sp>
      <p:sp>
        <p:nvSpPr>
          <p:cNvPr id="3" name="Content Placeholder 2"/>
          <p:cNvSpPr>
            <a:spLocks noGrp="1"/>
          </p:cNvSpPr>
          <p:nvPr>
            <p:ph idx="1"/>
          </p:nvPr>
        </p:nvSpPr>
        <p:spPr>
          <a:xfrm>
            <a:off x="676656" y="2011680"/>
            <a:ext cx="10753725" cy="4375472"/>
          </a:xfrm>
        </p:spPr>
        <p:txBody>
          <a:bodyPr>
            <a:normAutofit/>
          </a:bodyPr>
          <a:lstStyle/>
          <a:p>
            <a:r>
              <a:rPr lang="en-IN" dirty="0"/>
              <a:t>Its free. Its an open source software.</a:t>
            </a:r>
          </a:p>
          <a:p>
            <a:r>
              <a:rPr lang="en-IN" dirty="0"/>
              <a:t>It has simple and intuitive GUI.</a:t>
            </a:r>
          </a:p>
          <a:p>
            <a:r>
              <a:rPr lang="en-IN" dirty="0" err="1"/>
              <a:t>JMeter</a:t>
            </a:r>
            <a:r>
              <a:rPr lang="en-IN" dirty="0"/>
              <a:t> can load and performance test many different server types: Web - HTTP, HTTPS, SOAP, Database via JDBC, LDAP, JMS, Mail - POP3</a:t>
            </a:r>
          </a:p>
          <a:p>
            <a:r>
              <a:rPr lang="en-IN" dirty="0"/>
              <a:t>It is platform-independent tool. </a:t>
            </a:r>
            <a:endParaRPr lang="en-IN" dirty="0" smtClean="0"/>
          </a:p>
          <a:p>
            <a:r>
              <a:rPr lang="en-IN" dirty="0" smtClean="0"/>
              <a:t>On </a:t>
            </a:r>
            <a:r>
              <a:rPr lang="en-IN" dirty="0"/>
              <a:t>Linux/Unix, </a:t>
            </a:r>
            <a:r>
              <a:rPr lang="en-IN" dirty="0" err="1"/>
              <a:t>JMeter</a:t>
            </a:r>
            <a:r>
              <a:rPr lang="en-IN" dirty="0"/>
              <a:t> can be invoked by clicking on </a:t>
            </a:r>
            <a:r>
              <a:rPr lang="en-IN" dirty="0" err="1"/>
              <a:t>JMeter</a:t>
            </a:r>
            <a:r>
              <a:rPr lang="en-IN" dirty="0"/>
              <a:t> shell script</a:t>
            </a:r>
            <a:r>
              <a:rPr lang="en-IN" dirty="0" smtClean="0"/>
              <a:t>.</a:t>
            </a:r>
          </a:p>
          <a:p>
            <a:r>
              <a:rPr lang="en-IN" dirty="0" smtClean="0"/>
              <a:t>On </a:t>
            </a:r>
            <a:r>
              <a:rPr lang="en-IN" dirty="0"/>
              <a:t>Windows it can be invoked by starting the jmeter.bat file.</a:t>
            </a:r>
          </a:p>
          <a:p>
            <a:endParaRPr lang="en-IN" dirty="0"/>
          </a:p>
        </p:txBody>
      </p:sp>
    </p:spTree>
    <p:extLst>
      <p:ext uri="{BB962C8B-B14F-4D97-AF65-F5344CB8AC3E}">
        <p14:creationId xmlns:p14="http://schemas.microsoft.com/office/powerpoint/2010/main" val="2091407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01470"/>
          </a:xfrm>
        </p:spPr>
        <p:txBody>
          <a:bodyPr>
            <a:normAutofit fontScale="90000"/>
          </a:bodyPr>
          <a:lstStyle/>
          <a:p>
            <a:r>
              <a:rPr lang="en-IN" dirty="0" smtClean="0"/>
              <a:t/>
            </a:r>
            <a:br>
              <a:rPr lang="en-IN" dirty="0" smtClean="0"/>
            </a:br>
            <a:r>
              <a:rPr lang="en-IN" dirty="0" smtClean="0"/>
              <a:t>Java </a:t>
            </a:r>
            <a:r>
              <a:rPr lang="en-IN" dirty="0"/>
              <a:t>Heap Memory Switches</a:t>
            </a:r>
            <a:br>
              <a:rPr lang="en-IN"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851424749"/>
              </p:ext>
            </p:extLst>
          </p:nvPr>
        </p:nvGraphicFramePr>
        <p:xfrm>
          <a:off x="559555" y="1310185"/>
          <a:ext cx="10276766" cy="5431909"/>
        </p:xfrm>
        <a:graphic>
          <a:graphicData uri="http://schemas.openxmlformats.org/drawingml/2006/table">
            <a:tbl>
              <a:tblPr/>
              <a:tblGrid>
                <a:gridCol w="2361066"/>
                <a:gridCol w="7915700"/>
              </a:tblGrid>
              <a:tr h="324444">
                <a:tc>
                  <a:txBody>
                    <a:bodyPr/>
                    <a:lstStyle/>
                    <a:p>
                      <a:pPr algn="l" fontAlgn="base" latinLnBrk="0"/>
                      <a:r>
                        <a:rPr lang="en-IN" sz="2000" b="0">
                          <a:solidFill>
                            <a:srgbClr val="333333"/>
                          </a:solidFill>
                          <a:effectLst/>
                          <a:latin typeface="Arial" panose="020B0604020202020204" pitchFamily="34" charset="0"/>
                        </a:rPr>
                        <a:t>VM Switch</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CC9"/>
                    </a:solidFill>
                  </a:tcPr>
                </a:tc>
                <a:tc>
                  <a:txBody>
                    <a:bodyPr/>
                    <a:lstStyle/>
                    <a:p>
                      <a:pPr algn="l" fontAlgn="base" latinLnBrk="0"/>
                      <a:r>
                        <a:rPr lang="en-IN" sz="2000" b="0">
                          <a:solidFill>
                            <a:srgbClr val="333333"/>
                          </a:solidFill>
                          <a:effectLst/>
                          <a:latin typeface="Arial" panose="020B0604020202020204" pitchFamily="34" charset="0"/>
                        </a:rPr>
                        <a:t>VM Switch Description</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CCC9"/>
                    </a:solidFill>
                  </a:tcPr>
                </a:tc>
              </a:tr>
              <a:tr h="504107">
                <a:tc>
                  <a:txBody>
                    <a:bodyPr/>
                    <a:lstStyle/>
                    <a:p>
                      <a:pPr algn="l" fontAlgn="base" latinLnBrk="0"/>
                      <a:r>
                        <a:rPr lang="en-IN" sz="2000">
                          <a:solidFill>
                            <a:srgbClr val="333333"/>
                          </a:solidFill>
                          <a:effectLst/>
                          <a:latin typeface="Arial" panose="020B0604020202020204" pitchFamily="34" charset="0"/>
                        </a:rPr>
                        <a:t>-Xms</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base" latinLnBrk="0"/>
                      <a:r>
                        <a:rPr lang="en-IN" sz="2000">
                          <a:solidFill>
                            <a:srgbClr val="333333"/>
                          </a:solidFill>
                          <a:effectLst/>
                          <a:latin typeface="Arial" panose="020B0604020202020204" pitchFamily="34" charset="0"/>
                        </a:rPr>
                        <a:t>For setting the initial heap size when JVM starts</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r>
              <a:tr h="504107">
                <a:tc>
                  <a:txBody>
                    <a:bodyPr/>
                    <a:lstStyle/>
                    <a:p>
                      <a:pPr algn="l" fontAlgn="base" latinLnBrk="0"/>
                      <a:r>
                        <a:rPr lang="en-IN" sz="2000">
                          <a:solidFill>
                            <a:srgbClr val="333333"/>
                          </a:solidFill>
                          <a:effectLst/>
                          <a:latin typeface="Arial" panose="020B0604020202020204" pitchFamily="34" charset="0"/>
                        </a:rPr>
                        <a:t>-Xmx</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base" latinLnBrk="0"/>
                      <a:r>
                        <a:rPr lang="en-IN" sz="2000">
                          <a:solidFill>
                            <a:srgbClr val="333333"/>
                          </a:solidFill>
                          <a:effectLst/>
                          <a:latin typeface="Arial" panose="020B0604020202020204" pitchFamily="34" charset="0"/>
                        </a:rPr>
                        <a:t>For setting the maximum heap size.</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691197">
                <a:tc>
                  <a:txBody>
                    <a:bodyPr/>
                    <a:lstStyle/>
                    <a:p>
                      <a:pPr algn="l" fontAlgn="base" latinLnBrk="0"/>
                      <a:r>
                        <a:rPr lang="en-IN" sz="2000">
                          <a:solidFill>
                            <a:srgbClr val="333333"/>
                          </a:solidFill>
                          <a:effectLst/>
                          <a:latin typeface="Arial" panose="020B0604020202020204" pitchFamily="34" charset="0"/>
                        </a:rPr>
                        <a:t>-Xmn</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base" latinLnBrk="0"/>
                      <a:r>
                        <a:rPr lang="en-IN" sz="2000">
                          <a:solidFill>
                            <a:srgbClr val="333333"/>
                          </a:solidFill>
                          <a:effectLst/>
                          <a:latin typeface="Arial" panose="020B0604020202020204" pitchFamily="34" charset="0"/>
                        </a:rPr>
                        <a:t>For setting the size of the Young Generation, rest of the space goes for Old Generation.</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r>
              <a:tr h="504107">
                <a:tc>
                  <a:txBody>
                    <a:bodyPr/>
                    <a:lstStyle/>
                    <a:p>
                      <a:pPr algn="l" fontAlgn="base" latinLnBrk="0"/>
                      <a:r>
                        <a:rPr lang="en-IN" sz="2000">
                          <a:solidFill>
                            <a:srgbClr val="333333"/>
                          </a:solidFill>
                          <a:effectLst/>
                          <a:latin typeface="Arial" panose="020B0604020202020204" pitchFamily="34" charset="0"/>
                        </a:rPr>
                        <a:t>-XX:PermGen</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base" latinLnBrk="0"/>
                      <a:r>
                        <a:rPr lang="en-IN" sz="2000">
                          <a:solidFill>
                            <a:srgbClr val="333333"/>
                          </a:solidFill>
                          <a:effectLst/>
                          <a:latin typeface="Arial" panose="020B0604020202020204" pitchFamily="34" charset="0"/>
                        </a:rPr>
                        <a:t>For setting the initial size of the Permanent Generation memory</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504107">
                <a:tc>
                  <a:txBody>
                    <a:bodyPr/>
                    <a:lstStyle/>
                    <a:p>
                      <a:pPr algn="l" fontAlgn="base" latinLnBrk="0"/>
                      <a:r>
                        <a:rPr lang="en-IN" sz="2000">
                          <a:solidFill>
                            <a:srgbClr val="333333"/>
                          </a:solidFill>
                          <a:effectLst/>
                          <a:latin typeface="Arial" panose="020B0604020202020204" pitchFamily="34" charset="0"/>
                        </a:rPr>
                        <a:t>-XX:MaxPermGen</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base" latinLnBrk="0"/>
                      <a:r>
                        <a:rPr lang="en-IN" sz="2000">
                          <a:solidFill>
                            <a:srgbClr val="333333"/>
                          </a:solidFill>
                          <a:effectLst/>
                          <a:latin typeface="Arial" panose="020B0604020202020204" pitchFamily="34" charset="0"/>
                        </a:rPr>
                        <a:t>For setting the maximum size of Perm Gen</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r>
              <a:tr h="1626656">
                <a:tc>
                  <a:txBody>
                    <a:bodyPr/>
                    <a:lstStyle/>
                    <a:p>
                      <a:pPr algn="l" fontAlgn="base" latinLnBrk="0"/>
                      <a:r>
                        <a:rPr lang="en-IN" sz="2000">
                          <a:solidFill>
                            <a:srgbClr val="333333"/>
                          </a:solidFill>
                          <a:effectLst/>
                          <a:latin typeface="Arial" panose="020B0604020202020204" pitchFamily="34" charset="0"/>
                        </a:rPr>
                        <a:t>-XX:SurvivorRatio</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base" latinLnBrk="0"/>
                      <a:r>
                        <a:rPr lang="en-IN" sz="2000">
                          <a:solidFill>
                            <a:srgbClr val="333333"/>
                          </a:solidFill>
                          <a:effectLst/>
                          <a:latin typeface="Arial" panose="020B0604020202020204" pitchFamily="34" charset="0"/>
                        </a:rPr>
                        <a:t>For providing ratio of Eden space and Survivor Space, for example if Young Generation size is 10m and VM switch is -XX:SurvivorRatio=2 then 5m will be reserved for Eden Space and 2.5m each for both the Survivor spaces. The default value is 8.</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691197">
                <a:tc>
                  <a:txBody>
                    <a:bodyPr/>
                    <a:lstStyle/>
                    <a:p>
                      <a:pPr algn="l" fontAlgn="base" latinLnBrk="0"/>
                      <a:r>
                        <a:rPr lang="en-IN" sz="2000">
                          <a:solidFill>
                            <a:srgbClr val="333333"/>
                          </a:solidFill>
                          <a:effectLst/>
                          <a:latin typeface="Arial" panose="020B0604020202020204" pitchFamily="34" charset="0"/>
                        </a:rPr>
                        <a:t>-XX:NewRatio</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c>
                  <a:txBody>
                    <a:bodyPr/>
                    <a:lstStyle/>
                    <a:p>
                      <a:pPr algn="l" fontAlgn="base" latinLnBrk="0"/>
                      <a:r>
                        <a:rPr lang="en-IN" sz="2000" dirty="0">
                          <a:solidFill>
                            <a:srgbClr val="333333"/>
                          </a:solidFill>
                          <a:effectLst/>
                          <a:latin typeface="Arial" panose="020B0604020202020204" pitchFamily="34" charset="0"/>
                        </a:rPr>
                        <a:t>For providing ratio of old/new generation sizes. The default value is 2.</a:t>
                      </a:r>
                    </a:p>
                  </a:txBody>
                  <a:tcPr marL="22903" marR="22903" marT="45807" marB="4580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9F9F9"/>
                    </a:solidFill>
                  </a:tcPr>
                </a:tc>
              </a:tr>
            </a:tbl>
          </a:graphicData>
        </a:graphic>
      </p:graphicFrame>
    </p:spTree>
    <p:extLst>
      <p:ext uri="{BB962C8B-B14F-4D97-AF65-F5344CB8AC3E}">
        <p14:creationId xmlns:p14="http://schemas.microsoft.com/office/powerpoint/2010/main" val="26456002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001721"/>
          </a:xfrm>
        </p:spPr>
        <p:txBody>
          <a:bodyPr/>
          <a:lstStyle/>
          <a:p>
            <a:pPr algn="ctr"/>
            <a:r>
              <a:rPr lang="en-IN" b="1" dirty="0" smtClean="0"/>
              <a:t>Features of </a:t>
            </a:r>
            <a:r>
              <a:rPr lang="en-IN" b="1" dirty="0" err="1" smtClean="0"/>
              <a:t>JMeter</a:t>
            </a:r>
            <a:r>
              <a:rPr lang="en-IN" b="1" dirty="0"/>
              <a:t>?</a:t>
            </a:r>
            <a:endParaRPr lang="en-IN" dirty="0"/>
          </a:p>
        </p:txBody>
      </p:sp>
      <p:sp>
        <p:nvSpPr>
          <p:cNvPr id="3" name="Content Placeholder 2"/>
          <p:cNvSpPr>
            <a:spLocks noGrp="1"/>
          </p:cNvSpPr>
          <p:nvPr>
            <p:ph idx="1"/>
          </p:nvPr>
        </p:nvSpPr>
        <p:spPr>
          <a:xfrm>
            <a:off x="676656" y="2011680"/>
            <a:ext cx="10753725" cy="4375472"/>
          </a:xfrm>
        </p:spPr>
        <p:txBody>
          <a:bodyPr>
            <a:normAutofit/>
          </a:bodyPr>
          <a:lstStyle/>
          <a:p>
            <a:r>
              <a:rPr lang="en-IN" dirty="0"/>
              <a:t>It has full Swing and lightweight component support (precompiled JAR uses packages javax.swing.* ).</a:t>
            </a:r>
          </a:p>
          <a:p>
            <a:r>
              <a:rPr lang="en-IN" dirty="0" err="1"/>
              <a:t>JMeter</a:t>
            </a:r>
            <a:r>
              <a:rPr lang="en-IN" dirty="0"/>
              <a:t> store its test plans in XML format. </a:t>
            </a:r>
            <a:endParaRPr lang="en-IN" dirty="0" smtClean="0"/>
          </a:p>
          <a:p>
            <a:r>
              <a:rPr lang="en-IN" dirty="0" smtClean="0"/>
              <a:t>This </a:t>
            </a:r>
            <a:r>
              <a:rPr lang="en-IN" dirty="0"/>
              <a:t>means you can generate a test plan using a text editor.</a:t>
            </a:r>
          </a:p>
          <a:p>
            <a:r>
              <a:rPr lang="en-IN" dirty="0"/>
              <a:t>It's full multi-threading framework allows concurrent sampling by many threads and simultaneous sampling of different functions by separate thread groups.</a:t>
            </a:r>
          </a:p>
          <a:p>
            <a:r>
              <a:rPr lang="en-IN" dirty="0"/>
              <a:t>It is highly Extensible.</a:t>
            </a:r>
          </a:p>
          <a:p>
            <a:r>
              <a:rPr lang="en-IN" dirty="0"/>
              <a:t>Can also be used to perform automated and functional testing of your application.</a:t>
            </a:r>
          </a:p>
          <a:p>
            <a:endParaRPr lang="en-IN" dirty="0"/>
          </a:p>
        </p:txBody>
      </p:sp>
    </p:spTree>
    <p:extLst>
      <p:ext uri="{BB962C8B-B14F-4D97-AF65-F5344CB8AC3E}">
        <p14:creationId xmlns:p14="http://schemas.microsoft.com/office/powerpoint/2010/main" val="4650148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87822"/>
          </a:xfrm>
        </p:spPr>
        <p:txBody>
          <a:bodyPr>
            <a:normAutofit fontScale="90000"/>
          </a:bodyPr>
          <a:lstStyle/>
          <a:p>
            <a:pPr algn="ctr"/>
            <a:r>
              <a:rPr lang="en-IN" b="1" dirty="0" smtClean="0"/>
              <a:t>How </a:t>
            </a:r>
            <a:r>
              <a:rPr lang="en-IN" b="1" dirty="0" err="1" smtClean="0"/>
              <a:t>Jmeter</a:t>
            </a:r>
            <a:r>
              <a:rPr lang="en-IN" b="1" dirty="0" smtClean="0"/>
              <a:t> Works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214" y="1187355"/>
            <a:ext cx="8570794" cy="5213445"/>
          </a:xfrm>
          <a:prstGeom prst="rect">
            <a:avLst/>
          </a:prstGeom>
        </p:spPr>
      </p:pic>
    </p:spTree>
    <p:extLst>
      <p:ext uri="{BB962C8B-B14F-4D97-AF65-F5344CB8AC3E}">
        <p14:creationId xmlns:p14="http://schemas.microsoft.com/office/powerpoint/2010/main" val="3780392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Performance Tuning of Servlet and JSP</a:t>
            </a:r>
          </a:p>
        </p:txBody>
      </p:sp>
      <p:sp>
        <p:nvSpPr>
          <p:cNvPr id="3" name="Content Placeholder 2"/>
          <p:cNvSpPr>
            <a:spLocks noGrp="1"/>
          </p:cNvSpPr>
          <p:nvPr>
            <p:ph idx="1"/>
          </p:nvPr>
        </p:nvSpPr>
        <p:spPr/>
        <p:txBody>
          <a:bodyPr>
            <a:normAutofit fontScale="92500" lnSpcReduction="10000"/>
          </a:bodyPr>
          <a:lstStyle/>
          <a:p>
            <a:pPr>
              <a:buFont typeface="Arial" panose="020B0604020202020204" pitchFamily="34" charset="0"/>
              <a:buChar char="•"/>
            </a:pPr>
            <a:r>
              <a:rPr lang="en-IN" dirty="0" err="1"/>
              <a:t>HttpServlet</a:t>
            </a:r>
            <a:r>
              <a:rPr lang="en-IN" dirty="0"/>
              <a:t> </a:t>
            </a:r>
            <a:r>
              <a:rPr lang="en-IN" dirty="0" err="1"/>
              <a:t>init</a:t>
            </a:r>
            <a:r>
              <a:rPr lang="en-IN" dirty="0"/>
              <a:t>() method</a:t>
            </a:r>
          </a:p>
          <a:p>
            <a:pPr>
              <a:buFont typeface="Arial" panose="020B0604020202020204" pitchFamily="34" charset="0"/>
              <a:buChar char="•"/>
            </a:pPr>
            <a:r>
              <a:rPr lang="en-IN" dirty="0" smtClean="0"/>
              <a:t>Servlet </a:t>
            </a:r>
            <a:r>
              <a:rPr lang="en-IN" dirty="0"/>
              <a:t>&amp; JSP auto-reloading</a:t>
            </a:r>
          </a:p>
          <a:p>
            <a:pPr>
              <a:buFont typeface="Arial" panose="020B0604020202020204" pitchFamily="34" charset="0"/>
              <a:buChar char="•"/>
            </a:pPr>
            <a:r>
              <a:rPr lang="en-IN" b="1" dirty="0" smtClean="0"/>
              <a:t> </a:t>
            </a:r>
            <a:r>
              <a:rPr lang="en-IN" dirty="0"/>
              <a:t>Controlling </a:t>
            </a:r>
            <a:r>
              <a:rPr lang="en-IN" dirty="0" err="1"/>
              <a:t>HttpSession</a:t>
            </a:r>
            <a:endParaRPr lang="en-IN" dirty="0"/>
          </a:p>
          <a:p>
            <a:pPr>
              <a:buFont typeface="Arial" panose="020B0604020202020204" pitchFamily="34" charset="0"/>
              <a:buChar char="•"/>
            </a:pPr>
            <a:r>
              <a:rPr lang="en-IN" b="1" dirty="0" smtClean="0"/>
              <a:t> </a:t>
            </a:r>
            <a:r>
              <a:rPr lang="en-IN" dirty="0" err="1"/>
              <a:t>gzip</a:t>
            </a:r>
            <a:r>
              <a:rPr lang="en-IN" dirty="0"/>
              <a:t> compression</a:t>
            </a:r>
          </a:p>
          <a:p>
            <a:pPr>
              <a:buFont typeface="Arial" panose="020B0604020202020204" pitchFamily="34" charset="0"/>
              <a:buChar char="•"/>
            </a:pPr>
            <a:r>
              <a:rPr lang="en-IN" b="1" dirty="0" smtClean="0"/>
              <a:t> </a:t>
            </a:r>
            <a:r>
              <a:rPr lang="en-IN" dirty="0" err="1"/>
              <a:t>SingleThreadModel</a:t>
            </a:r>
            <a:endParaRPr lang="en-IN" dirty="0"/>
          </a:p>
          <a:p>
            <a:pPr>
              <a:buFont typeface="Arial" panose="020B0604020202020204" pitchFamily="34" charset="0"/>
              <a:buChar char="•"/>
            </a:pPr>
            <a:r>
              <a:rPr lang="en-IN" b="1" dirty="0" smtClean="0"/>
              <a:t> </a:t>
            </a:r>
            <a:r>
              <a:rPr lang="en-IN" dirty="0"/>
              <a:t>Thread pool</a:t>
            </a:r>
          </a:p>
          <a:p>
            <a:pPr>
              <a:buFont typeface="Arial" panose="020B0604020202020204" pitchFamily="34" charset="0"/>
              <a:buChar char="•"/>
            </a:pPr>
            <a:r>
              <a:rPr lang="en-IN" dirty="0" smtClean="0"/>
              <a:t>Include </a:t>
            </a:r>
            <a:r>
              <a:rPr lang="en-IN" dirty="0"/>
              <a:t>mechanism</a:t>
            </a:r>
          </a:p>
          <a:p>
            <a:pPr>
              <a:buFont typeface="Arial" panose="020B0604020202020204" pitchFamily="34" charset="0"/>
              <a:buChar char="•"/>
            </a:pPr>
            <a:r>
              <a:rPr lang="en-IN" dirty="0" err="1" smtClean="0"/>
              <a:t>useBean</a:t>
            </a:r>
            <a:r>
              <a:rPr lang="en-IN" dirty="0" smtClean="0"/>
              <a:t> </a:t>
            </a:r>
            <a:r>
              <a:rPr lang="en-IN" dirty="0"/>
              <a:t>action</a:t>
            </a:r>
          </a:p>
          <a:p>
            <a:pPr>
              <a:buFont typeface="Arial" panose="020B0604020202020204" pitchFamily="34" charset="0"/>
              <a:buChar char="•"/>
            </a:pPr>
            <a:r>
              <a:rPr lang="en-IN" b="1" dirty="0" smtClean="0"/>
              <a:t> </a:t>
            </a:r>
            <a:r>
              <a:rPr lang="en-IN" dirty="0"/>
              <a:t>Miscellaneous techniques</a:t>
            </a:r>
          </a:p>
        </p:txBody>
      </p:sp>
    </p:spTree>
    <p:extLst>
      <p:ext uri="{BB962C8B-B14F-4D97-AF65-F5344CB8AC3E}">
        <p14:creationId xmlns:p14="http://schemas.microsoft.com/office/powerpoint/2010/main" val="33205085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Technique 1: [</a:t>
            </a:r>
            <a:r>
              <a:rPr lang="en-IN" b="1" dirty="0" err="1"/>
              <a:t>HttpServlet</a:t>
            </a:r>
            <a:r>
              <a:rPr lang="en-IN" b="1" dirty="0"/>
              <a:t> </a:t>
            </a:r>
            <a:r>
              <a:rPr lang="en-IN" b="1" dirty="0" err="1"/>
              <a:t>init</a:t>
            </a:r>
            <a:r>
              <a:rPr lang="en-IN" b="1" dirty="0"/>
              <a:t>() method]</a:t>
            </a:r>
            <a:endParaRPr lang="en-IN" dirty="0"/>
          </a:p>
        </p:txBody>
      </p:sp>
      <p:sp>
        <p:nvSpPr>
          <p:cNvPr id="3" name="Content Placeholder 2"/>
          <p:cNvSpPr>
            <a:spLocks noGrp="1"/>
          </p:cNvSpPr>
          <p:nvPr>
            <p:ph idx="1"/>
          </p:nvPr>
        </p:nvSpPr>
        <p:spPr/>
        <p:txBody>
          <a:bodyPr/>
          <a:lstStyle/>
          <a:p>
            <a:r>
              <a:rPr lang="en-IN" dirty="0"/>
              <a:t>Every Servlet contains </a:t>
            </a:r>
            <a:r>
              <a:rPr lang="en-IN" dirty="0" err="1"/>
              <a:t>init</a:t>
            </a:r>
            <a:r>
              <a:rPr lang="en-IN" dirty="0"/>
              <a:t>() method which is called only once in lifetime. </a:t>
            </a:r>
            <a:endParaRPr lang="en-IN" dirty="0" smtClean="0"/>
          </a:p>
          <a:p>
            <a:r>
              <a:rPr lang="en-IN" dirty="0" smtClean="0"/>
              <a:t>Web </a:t>
            </a:r>
            <a:r>
              <a:rPr lang="en-IN" dirty="0"/>
              <a:t>Container invoke </a:t>
            </a:r>
            <a:r>
              <a:rPr lang="en-IN" dirty="0" err="1"/>
              <a:t>init</a:t>
            </a:r>
            <a:r>
              <a:rPr lang="en-IN" dirty="0" smtClean="0"/>
              <a:t>() method </a:t>
            </a:r>
            <a:r>
              <a:rPr lang="en-IN" dirty="0"/>
              <a:t>after creating Servlet instance and before handling any client request</a:t>
            </a:r>
            <a:r>
              <a:rPr lang="en-IN" dirty="0" smtClean="0"/>
              <a:t>.</a:t>
            </a:r>
          </a:p>
          <a:p>
            <a:r>
              <a:rPr lang="en-IN" dirty="0" smtClean="0"/>
              <a:t>We </a:t>
            </a:r>
            <a:r>
              <a:rPr lang="en-IN" dirty="0"/>
              <a:t>can use </a:t>
            </a:r>
            <a:r>
              <a:rPr lang="en-IN" dirty="0" err="1"/>
              <a:t>init</a:t>
            </a:r>
            <a:r>
              <a:rPr lang="en-IN" dirty="0" smtClean="0"/>
              <a:t>() method </a:t>
            </a:r>
            <a:r>
              <a:rPr lang="en-IN" dirty="0"/>
              <a:t>to improve performance by caching the static data and/or completing the </a:t>
            </a:r>
            <a:r>
              <a:rPr lang="en-IN" dirty="0" smtClean="0"/>
              <a:t>expensive operations </a:t>
            </a:r>
            <a:r>
              <a:rPr lang="en-IN" dirty="0"/>
              <a:t>that need to be performed only during initialization.</a:t>
            </a:r>
          </a:p>
        </p:txBody>
      </p:sp>
    </p:spTree>
    <p:extLst>
      <p:ext uri="{BB962C8B-B14F-4D97-AF65-F5344CB8AC3E}">
        <p14:creationId xmlns:p14="http://schemas.microsoft.com/office/powerpoint/2010/main" val="216033673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Technique 1: [</a:t>
            </a:r>
            <a:r>
              <a:rPr lang="en-IN" b="1" dirty="0" err="1"/>
              <a:t>HttpServlet</a:t>
            </a:r>
            <a:r>
              <a:rPr lang="en-IN" b="1" dirty="0"/>
              <a:t> </a:t>
            </a:r>
            <a:r>
              <a:rPr lang="en-IN" b="1" dirty="0" err="1"/>
              <a:t>init</a:t>
            </a:r>
            <a:r>
              <a:rPr lang="en-IN" b="1" dirty="0"/>
              <a:t>() method]</a:t>
            </a:r>
            <a:endParaRPr lang="en-IN" dirty="0"/>
          </a:p>
        </p:txBody>
      </p:sp>
      <p:sp>
        <p:nvSpPr>
          <p:cNvPr id="3" name="Content Placeholder 2"/>
          <p:cNvSpPr>
            <a:spLocks noGrp="1"/>
          </p:cNvSpPr>
          <p:nvPr>
            <p:ph idx="1"/>
          </p:nvPr>
        </p:nvSpPr>
        <p:spPr/>
        <p:txBody>
          <a:bodyPr/>
          <a:lstStyle/>
          <a:p>
            <a:r>
              <a:rPr lang="en-IN" dirty="0"/>
              <a:t>It is a best practice to use JDBC (Java Database Connectivity) connection </a:t>
            </a:r>
            <a:r>
              <a:rPr lang="en-IN" dirty="0" smtClean="0"/>
              <a:t>pooling for </a:t>
            </a:r>
            <a:r>
              <a:rPr lang="en-IN" dirty="0"/>
              <a:t>database operation. </a:t>
            </a:r>
            <a:endParaRPr lang="en-IN" dirty="0" smtClean="0"/>
          </a:p>
          <a:p>
            <a:r>
              <a:rPr lang="en-IN" dirty="0" smtClean="0"/>
              <a:t>We </a:t>
            </a:r>
            <a:r>
              <a:rPr lang="en-IN" dirty="0"/>
              <a:t>get the </a:t>
            </a:r>
            <a:r>
              <a:rPr lang="en-IN" dirty="0" err="1"/>
              <a:t>DataSource</a:t>
            </a:r>
            <a:r>
              <a:rPr lang="en-IN" dirty="0"/>
              <a:t> from the JNDI (Java Naming and </a:t>
            </a:r>
            <a:r>
              <a:rPr lang="en-IN" dirty="0" smtClean="0"/>
              <a:t>Directory Interface</a:t>
            </a:r>
            <a:r>
              <a:rPr lang="en-IN" dirty="0"/>
              <a:t>) tree. </a:t>
            </a:r>
            <a:endParaRPr lang="en-IN" dirty="0" smtClean="0"/>
          </a:p>
          <a:p>
            <a:r>
              <a:rPr lang="en-IN" dirty="0" smtClean="0"/>
              <a:t>Performing </a:t>
            </a:r>
            <a:r>
              <a:rPr lang="en-IN" dirty="0"/>
              <a:t>the JNDI lookup for </a:t>
            </a:r>
            <a:r>
              <a:rPr lang="en-IN" dirty="0" err="1"/>
              <a:t>DataSource</a:t>
            </a:r>
            <a:r>
              <a:rPr lang="en-IN" dirty="0"/>
              <a:t> for every SQL call is expensive and</a:t>
            </a:r>
          </a:p>
          <a:p>
            <a:r>
              <a:rPr lang="en-IN" dirty="0"/>
              <a:t>severely affects an application's performance. </a:t>
            </a:r>
            <a:endParaRPr lang="en-IN" dirty="0" smtClean="0"/>
          </a:p>
          <a:p>
            <a:r>
              <a:rPr lang="en-IN" dirty="0" smtClean="0"/>
              <a:t>We </a:t>
            </a:r>
            <a:r>
              <a:rPr lang="en-IN" dirty="0"/>
              <a:t>should use Servlet's </a:t>
            </a:r>
            <a:r>
              <a:rPr lang="en-IN" dirty="0" err="1"/>
              <a:t>init</a:t>
            </a:r>
            <a:r>
              <a:rPr lang="en-IN" dirty="0"/>
              <a:t>() method to </a:t>
            </a:r>
            <a:r>
              <a:rPr lang="en-IN" dirty="0" smtClean="0"/>
              <a:t>get </a:t>
            </a:r>
            <a:r>
              <a:rPr lang="en-IN" dirty="0" err="1" smtClean="0"/>
              <a:t>DataSource</a:t>
            </a:r>
            <a:r>
              <a:rPr lang="en-IN" dirty="0" smtClean="0"/>
              <a:t> </a:t>
            </a:r>
            <a:r>
              <a:rPr lang="en-IN" dirty="0"/>
              <a:t>and cache it for later reuse</a:t>
            </a:r>
            <a:r>
              <a:rPr lang="en-IN" dirty="0" smtClean="0"/>
              <a:t>:</a:t>
            </a:r>
            <a:endParaRPr lang="en-IN" dirty="0"/>
          </a:p>
        </p:txBody>
      </p:sp>
    </p:spTree>
    <p:extLst>
      <p:ext uri="{BB962C8B-B14F-4D97-AF65-F5344CB8AC3E}">
        <p14:creationId xmlns:p14="http://schemas.microsoft.com/office/powerpoint/2010/main" val="379179636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Technique 1: [</a:t>
            </a:r>
            <a:r>
              <a:rPr lang="en-IN" b="1" dirty="0" err="1"/>
              <a:t>HttpServlet</a:t>
            </a:r>
            <a:r>
              <a:rPr lang="en-IN" b="1" dirty="0"/>
              <a:t> </a:t>
            </a:r>
            <a:r>
              <a:rPr lang="en-IN" b="1" dirty="0" err="1"/>
              <a:t>init</a:t>
            </a:r>
            <a:r>
              <a:rPr lang="en-IN" b="1" dirty="0"/>
              <a:t>() method]</a:t>
            </a:r>
            <a:endParaRPr lang="en-IN" dirty="0"/>
          </a:p>
        </p:txBody>
      </p:sp>
      <p:sp>
        <p:nvSpPr>
          <p:cNvPr id="3" name="Content Placeholder 2"/>
          <p:cNvSpPr>
            <a:spLocks noGrp="1"/>
          </p:cNvSpPr>
          <p:nvPr>
            <p:ph idx="1"/>
          </p:nvPr>
        </p:nvSpPr>
        <p:spPr/>
        <p:txBody>
          <a:bodyPr numCol="2">
            <a:normAutofit fontScale="92500"/>
          </a:bodyPr>
          <a:lstStyle/>
          <a:p>
            <a:r>
              <a:rPr lang="en-IN" i="1" dirty="0"/>
              <a:t>public class </a:t>
            </a:r>
            <a:r>
              <a:rPr lang="en-IN" i="1" dirty="0" err="1"/>
              <a:t>ControllerServlet</a:t>
            </a:r>
            <a:r>
              <a:rPr lang="en-IN" i="1" dirty="0"/>
              <a:t> extends </a:t>
            </a:r>
            <a:r>
              <a:rPr lang="en-IN" i="1" dirty="0" err="1"/>
              <a:t>HttpServlet</a:t>
            </a:r>
            <a:endParaRPr lang="en-IN" i="1" dirty="0"/>
          </a:p>
          <a:p>
            <a:r>
              <a:rPr lang="en-IN" i="1" dirty="0"/>
              <a:t>{</a:t>
            </a:r>
          </a:p>
          <a:p>
            <a:r>
              <a:rPr lang="en-IN" i="1" dirty="0"/>
              <a:t>private </a:t>
            </a:r>
            <a:r>
              <a:rPr lang="en-IN" i="1" dirty="0" err="1"/>
              <a:t>javax.sql.DataSource</a:t>
            </a:r>
            <a:r>
              <a:rPr lang="en-IN" i="1" dirty="0"/>
              <a:t> ds = null;</a:t>
            </a:r>
          </a:p>
          <a:p>
            <a:r>
              <a:rPr lang="en-IN" i="1" dirty="0"/>
              <a:t>public void </a:t>
            </a:r>
            <a:r>
              <a:rPr lang="en-IN" i="1" dirty="0" err="1"/>
              <a:t>init</a:t>
            </a:r>
            <a:r>
              <a:rPr lang="en-IN" i="1" dirty="0"/>
              <a:t>(</a:t>
            </a:r>
            <a:r>
              <a:rPr lang="en-IN" i="1" dirty="0" err="1"/>
              <a:t>ServletConfig</a:t>
            </a:r>
            <a:r>
              <a:rPr lang="en-IN" i="1" dirty="0"/>
              <a:t> </a:t>
            </a:r>
            <a:r>
              <a:rPr lang="en-IN" i="1" dirty="0" err="1"/>
              <a:t>config</a:t>
            </a:r>
            <a:r>
              <a:rPr lang="en-IN" i="1" dirty="0"/>
              <a:t>) throws </a:t>
            </a:r>
            <a:r>
              <a:rPr lang="en-IN" i="1" dirty="0" err="1"/>
              <a:t>ServletException</a:t>
            </a:r>
            <a:endParaRPr lang="en-IN" i="1" dirty="0"/>
          </a:p>
          <a:p>
            <a:r>
              <a:rPr lang="en-IN" i="1" dirty="0"/>
              <a:t>{</a:t>
            </a:r>
          </a:p>
          <a:p>
            <a:r>
              <a:rPr lang="en-IN" i="1" dirty="0" err="1"/>
              <a:t>super.init</a:t>
            </a:r>
            <a:r>
              <a:rPr lang="en-IN" i="1" dirty="0"/>
              <a:t>(</a:t>
            </a:r>
            <a:r>
              <a:rPr lang="en-IN" i="1" dirty="0" err="1"/>
              <a:t>config</a:t>
            </a:r>
            <a:r>
              <a:rPr lang="en-IN" i="1" dirty="0" smtClean="0"/>
              <a:t>);</a:t>
            </a:r>
          </a:p>
          <a:p>
            <a:r>
              <a:rPr lang="en-IN" i="1" dirty="0"/>
              <a:t>Context </a:t>
            </a:r>
            <a:r>
              <a:rPr lang="en-IN" i="1" dirty="0" err="1"/>
              <a:t>ctx</a:t>
            </a:r>
            <a:r>
              <a:rPr lang="en-IN" i="1" dirty="0"/>
              <a:t> = null;</a:t>
            </a:r>
          </a:p>
          <a:p>
            <a:r>
              <a:rPr lang="en-IN" i="1" dirty="0"/>
              <a:t>try</a:t>
            </a:r>
          </a:p>
          <a:p>
            <a:r>
              <a:rPr lang="en-IN" i="1" dirty="0"/>
              <a:t>{</a:t>
            </a:r>
          </a:p>
          <a:p>
            <a:r>
              <a:rPr lang="en-IN" i="1" dirty="0" err="1"/>
              <a:t>ctx</a:t>
            </a:r>
            <a:r>
              <a:rPr lang="en-IN" i="1" dirty="0"/>
              <a:t> = new </a:t>
            </a:r>
            <a:r>
              <a:rPr lang="en-IN" i="1" dirty="0" err="1"/>
              <a:t>InitialContext</a:t>
            </a:r>
            <a:r>
              <a:rPr lang="en-IN" i="1" dirty="0"/>
              <a:t>();</a:t>
            </a:r>
          </a:p>
          <a:p>
            <a:r>
              <a:rPr lang="en-IN" i="1" dirty="0"/>
              <a:t>ds = (</a:t>
            </a:r>
            <a:r>
              <a:rPr lang="en-IN" i="1" dirty="0" err="1"/>
              <a:t>javax.sql.DataSource</a:t>
            </a:r>
            <a:r>
              <a:rPr lang="en-IN" i="1" dirty="0"/>
              <a:t>)</a:t>
            </a:r>
            <a:r>
              <a:rPr lang="en-IN" i="1" dirty="0" err="1"/>
              <a:t>ctx.lookup</a:t>
            </a:r>
            <a:r>
              <a:rPr lang="en-IN" i="1" dirty="0"/>
              <a:t>("</a:t>
            </a:r>
            <a:r>
              <a:rPr lang="en-IN" i="1" dirty="0" err="1"/>
              <a:t>jdbc</a:t>
            </a:r>
            <a:r>
              <a:rPr lang="en-IN" i="1" dirty="0"/>
              <a:t>/hr");</a:t>
            </a:r>
          </a:p>
          <a:p>
            <a:r>
              <a:rPr lang="en-IN" i="1" dirty="0"/>
              <a:t>}</a:t>
            </a:r>
          </a:p>
          <a:p>
            <a:r>
              <a:rPr lang="en-IN" i="1" dirty="0"/>
              <a:t>catch(</a:t>
            </a:r>
            <a:r>
              <a:rPr lang="en-IN" i="1" dirty="0" err="1"/>
              <a:t>NamingException</a:t>
            </a:r>
            <a:r>
              <a:rPr lang="en-IN" i="1" dirty="0"/>
              <a:t> ne)</a:t>
            </a:r>
          </a:p>
          <a:p>
            <a:r>
              <a:rPr lang="en-IN" i="1" dirty="0"/>
              <a:t>{</a:t>
            </a:r>
          </a:p>
          <a:p>
            <a:endParaRPr lang="en-IN" dirty="0"/>
          </a:p>
        </p:txBody>
      </p:sp>
    </p:spTree>
    <p:extLst>
      <p:ext uri="{BB962C8B-B14F-4D97-AF65-F5344CB8AC3E}">
        <p14:creationId xmlns:p14="http://schemas.microsoft.com/office/powerpoint/2010/main" val="3781990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Technique 1: [</a:t>
            </a:r>
            <a:r>
              <a:rPr lang="en-IN" b="1" dirty="0" err="1"/>
              <a:t>HttpServlet</a:t>
            </a:r>
            <a:r>
              <a:rPr lang="en-IN" b="1" dirty="0"/>
              <a:t> </a:t>
            </a:r>
            <a:r>
              <a:rPr lang="en-IN" b="1" dirty="0" err="1"/>
              <a:t>init</a:t>
            </a:r>
            <a:r>
              <a:rPr lang="en-IN" b="1" dirty="0"/>
              <a:t>() method]</a:t>
            </a:r>
            <a:endParaRPr lang="en-IN" dirty="0"/>
          </a:p>
        </p:txBody>
      </p:sp>
      <p:sp>
        <p:nvSpPr>
          <p:cNvPr id="3" name="Content Placeholder 2"/>
          <p:cNvSpPr>
            <a:spLocks noGrp="1"/>
          </p:cNvSpPr>
          <p:nvPr>
            <p:ph idx="1"/>
          </p:nvPr>
        </p:nvSpPr>
        <p:spPr/>
        <p:txBody>
          <a:bodyPr numCol="2">
            <a:normAutofit/>
          </a:bodyPr>
          <a:lstStyle/>
          <a:p>
            <a:r>
              <a:rPr lang="en-IN" i="1" dirty="0" err="1"/>
              <a:t>ne.printStackTrace</a:t>
            </a:r>
            <a:r>
              <a:rPr lang="en-IN" i="1" dirty="0"/>
              <a:t>();</a:t>
            </a:r>
          </a:p>
          <a:p>
            <a:r>
              <a:rPr lang="en-IN" i="1" dirty="0"/>
              <a:t>}</a:t>
            </a:r>
          </a:p>
          <a:p>
            <a:r>
              <a:rPr lang="en-IN" i="1" dirty="0"/>
              <a:t>catch(Exception e)</a:t>
            </a:r>
          </a:p>
          <a:p>
            <a:r>
              <a:rPr lang="en-IN" i="1" dirty="0"/>
              <a:t>{</a:t>
            </a:r>
          </a:p>
          <a:p>
            <a:r>
              <a:rPr lang="en-IN" i="1" dirty="0" err="1"/>
              <a:t>e.printStackTrace</a:t>
            </a:r>
            <a:r>
              <a:rPr lang="en-IN" i="1" dirty="0"/>
              <a:t>();</a:t>
            </a:r>
          </a:p>
          <a:p>
            <a:r>
              <a:rPr lang="en-IN" i="1" dirty="0"/>
              <a:t>}</a:t>
            </a:r>
          </a:p>
          <a:p>
            <a:r>
              <a:rPr lang="en-IN" i="1" dirty="0"/>
              <a:t>}</a:t>
            </a:r>
          </a:p>
          <a:p>
            <a:r>
              <a:rPr lang="en-IN" i="1" dirty="0"/>
              <a:t>public </a:t>
            </a:r>
            <a:r>
              <a:rPr lang="en-IN" i="1" dirty="0" err="1"/>
              <a:t>javax.sql.DataSource</a:t>
            </a:r>
            <a:r>
              <a:rPr lang="en-IN" i="1" dirty="0"/>
              <a:t> </a:t>
            </a:r>
            <a:r>
              <a:rPr lang="en-IN" i="1" dirty="0" err="1"/>
              <a:t>getDS</a:t>
            </a:r>
            <a:r>
              <a:rPr lang="en-IN" i="1" dirty="0"/>
              <a:t>()</a:t>
            </a:r>
          </a:p>
          <a:p>
            <a:r>
              <a:rPr lang="en-IN" i="1" dirty="0"/>
              <a:t>{</a:t>
            </a:r>
          </a:p>
          <a:p>
            <a:r>
              <a:rPr lang="en-IN" i="1" dirty="0"/>
              <a:t>return ds;</a:t>
            </a:r>
          </a:p>
          <a:p>
            <a:r>
              <a:rPr lang="en-IN" i="1" dirty="0"/>
              <a:t>}</a:t>
            </a:r>
          </a:p>
          <a:p>
            <a:r>
              <a:rPr lang="en-IN" i="1" dirty="0"/>
              <a:t>...</a:t>
            </a:r>
          </a:p>
          <a:p>
            <a:r>
              <a:rPr lang="en-IN" i="1" dirty="0"/>
              <a:t>...</a:t>
            </a:r>
          </a:p>
          <a:p>
            <a:r>
              <a:rPr lang="en-IN" i="1" dirty="0"/>
              <a:t>}</a:t>
            </a:r>
            <a:endParaRPr lang="en-IN" dirty="0"/>
          </a:p>
        </p:txBody>
      </p:sp>
    </p:spTree>
    <p:extLst>
      <p:ext uri="{BB962C8B-B14F-4D97-AF65-F5344CB8AC3E}">
        <p14:creationId xmlns:p14="http://schemas.microsoft.com/office/powerpoint/2010/main" val="15465635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Technique 2: [Servlet and JSP auto-reloading]</a:t>
            </a:r>
            <a:endParaRPr lang="en-IN" dirty="0"/>
          </a:p>
        </p:txBody>
      </p:sp>
      <p:sp>
        <p:nvSpPr>
          <p:cNvPr id="3" name="Content Placeholder 2"/>
          <p:cNvSpPr>
            <a:spLocks noGrp="1"/>
          </p:cNvSpPr>
          <p:nvPr>
            <p:ph idx="1"/>
          </p:nvPr>
        </p:nvSpPr>
        <p:spPr/>
        <p:txBody>
          <a:bodyPr>
            <a:normAutofit/>
          </a:bodyPr>
          <a:lstStyle/>
          <a:p>
            <a:r>
              <a:rPr lang="en-IN" dirty="0"/>
              <a:t>Servlet/JSP auto-reloading is useful during the development phase because it reduces </a:t>
            </a:r>
            <a:r>
              <a:rPr lang="en-IN" dirty="0" smtClean="0"/>
              <a:t>development time</a:t>
            </a:r>
            <a:r>
              <a:rPr lang="en-IN" dirty="0"/>
              <a:t>, generally we do not have to restart the server after every change in the servlet/JSP. </a:t>
            </a:r>
            <a:endParaRPr lang="en-IN" dirty="0" smtClean="0"/>
          </a:p>
          <a:p>
            <a:r>
              <a:rPr lang="en-IN" dirty="0" smtClean="0"/>
              <a:t>However, it </a:t>
            </a:r>
            <a:r>
              <a:rPr lang="en-IN" dirty="0"/>
              <a:t>is expensive in the production phase; servlet/JSP auto-reloading gives poor performance </a:t>
            </a:r>
            <a:r>
              <a:rPr lang="en-IN" dirty="0" smtClean="0"/>
              <a:t>because of </a:t>
            </a:r>
            <a:r>
              <a:rPr lang="en-IN" dirty="0"/>
              <a:t>unnecessary loading and burdening on the </a:t>
            </a:r>
            <a:r>
              <a:rPr lang="en-IN" dirty="0" err="1"/>
              <a:t>classloader</a:t>
            </a:r>
            <a:r>
              <a:rPr lang="en-IN" dirty="0" smtClean="0"/>
              <a:t>.</a:t>
            </a:r>
          </a:p>
          <a:p>
            <a:r>
              <a:rPr lang="en-IN" dirty="0" smtClean="0"/>
              <a:t>Also</a:t>
            </a:r>
            <a:r>
              <a:rPr lang="en-IN" dirty="0"/>
              <a:t>, it may put your application </a:t>
            </a:r>
            <a:r>
              <a:rPr lang="en-IN" dirty="0" smtClean="0"/>
              <a:t>in strange </a:t>
            </a:r>
            <a:r>
              <a:rPr lang="en-IN" dirty="0"/>
              <a:t>conflicts when classes loaded by a certain </a:t>
            </a:r>
            <a:r>
              <a:rPr lang="en-IN" dirty="0" err="1"/>
              <a:t>classloader</a:t>
            </a:r>
            <a:r>
              <a:rPr lang="en-IN" dirty="0"/>
              <a:t> cannot cooperate with </a:t>
            </a:r>
            <a:r>
              <a:rPr lang="en-IN" dirty="0" smtClean="0"/>
              <a:t>classes loaded </a:t>
            </a:r>
            <a:r>
              <a:rPr lang="en-IN" dirty="0"/>
              <a:t>by the current </a:t>
            </a:r>
            <a:r>
              <a:rPr lang="en-IN" dirty="0" err="1"/>
              <a:t>classloader</a:t>
            </a:r>
            <a:r>
              <a:rPr lang="en-IN" dirty="0"/>
              <a:t>. </a:t>
            </a:r>
            <a:endParaRPr lang="en-IN" dirty="0" smtClean="0"/>
          </a:p>
          <a:p>
            <a:r>
              <a:rPr lang="en-IN" dirty="0" smtClean="0"/>
              <a:t>So </a:t>
            </a:r>
            <a:r>
              <a:rPr lang="en-IN" dirty="0"/>
              <a:t>turn off auto-reloading for servlet/JSP in a </a:t>
            </a:r>
            <a:r>
              <a:rPr lang="en-IN" dirty="0" smtClean="0"/>
              <a:t>production environment </a:t>
            </a:r>
            <a:r>
              <a:rPr lang="en-IN" dirty="0"/>
              <a:t>to receive better performance.</a:t>
            </a:r>
          </a:p>
        </p:txBody>
      </p:sp>
    </p:spTree>
    <p:extLst>
      <p:ext uri="{BB962C8B-B14F-4D97-AF65-F5344CB8AC3E}">
        <p14:creationId xmlns:p14="http://schemas.microsoft.com/office/powerpoint/2010/main" val="569936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Technique 3: [</a:t>
            </a:r>
            <a:r>
              <a:rPr lang="en-IN" b="1" dirty="0" err="1"/>
              <a:t>Controling</a:t>
            </a:r>
            <a:r>
              <a:rPr lang="en-IN" b="1" dirty="0"/>
              <a:t> </a:t>
            </a:r>
            <a:r>
              <a:rPr lang="en-IN" b="1" dirty="0" err="1"/>
              <a:t>HttpSession</a:t>
            </a:r>
            <a:r>
              <a:rPr lang="en-IN" b="1" dirty="0"/>
              <a:t>]</a:t>
            </a:r>
            <a:endParaRPr lang="en-IN" dirty="0"/>
          </a:p>
        </p:txBody>
      </p:sp>
      <p:sp>
        <p:nvSpPr>
          <p:cNvPr id="3" name="Content Placeholder 2"/>
          <p:cNvSpPr>
            <a:spLocks noGrp="1"/>
          </p:cNvSpPr>
          <p:nvPr>
            <p:ph idx="1"/>
          </p:nvPr>
        </p:nvSpPr>
        <p:spPr>
          <a:xfrm>
            <a:off x="676656" y="2011680"/>
            <a:ext cx="10753725" cy="4361824"/>
          </a:xfrm>
        </p:spPr>
        <p:txBody>
          <a:bodyPr>
            <a:normAutofit/>
          </a:bodyPr>
          <a:lstStyle/>
          <a:p>
            <a:r>
              <a:rPr lang="en-IN" b="1" dirty="0"/>
              <a:t>Do not create </a:t>
            </a:r>
            <a:r>
              <a:rPr lang="en-IN" dirty="0" err="1"/>
              <a:t>HttpSession</a:t>
            </a:r>
            <a:r>
              <a:rPr lang="en-IN" dirty="0"/>
              <a:t> </a:t>
            </a:r>
            <a:r>
              <a:rPr lang="en-IN" b="1" dirty="0"/>
              <a:t>in JSP pages by default: </a:t>
            </a:r>
            <a:endParaRPr lang="en-IN" b="1" dirty="0" smtClean="0"/>
          </a:p>
          <a:p>
            <a:r>
              <a:rPr lang="en-IN" dirty="0" smtClean="0"/>
              <a:t>By </a:t>
            </a:r>
            <a:r>
              <a:rPr lang="en-IN" dirty="0"/>
              <a:t>default, JSP pages </a:t>
            </a:r>
            <a:r>
              <a:rPr lang="en-IN" dirty="0" smtClean="0"/>
              <a:t>create </a:t>
            </a:r>
            <a:r>
              <a:rPr lang="en-IN" dirty="0" err="1" smtClean="0"/>
              <a:t>HttpSession</a:t>
            </a:r>
            <a:r>
              <a:rPr lang="en-IN" dirty="0"/>
              <a:t>. </a:t>
            </a:r>
            <a:endParaRPr lang="en-IN" dirty="0" smtClean="0"/>
          </a:p>
          <a:p>
            <a:r>
              <a:rPr lang="en-IN" dirty="0" smtClean="0"/>
              <a:t>If </a:t>
            </a:r>
            <a:r>
              <a:rPr lang="en-IN" dirty="0"/>
              <a:t>we do not use </a:t>
            </a:r>
            <a:r>
              <a:rPr lang="en-IN" dirty="0" err="1"/>
              <a:t>HttpSession</a:t>
            </a:r>
            <a:r>
              <a:rPr lang="en-IN" dirty="0"/>
              <a:t> in your JSP pages, disable session by following</a:t>
            </a:r>
          </a:p>
          <a:p>
            <a:r>
              <a:rPr lang="en-IN" dirty="0"/>
              <a:t>page directive tag, it will save some performance overhead.</a:t>
            </a:r>
          </a:p>
          <a:p>
            <a:r>
              <a:rPr lang="en-IN" i="1" dirty="0"/>
              <a:t>&lt;%@ page session="false"%&gt;</a:t>
            </a:r>
          </a:p>
          <a:p>
            <a:r>
              <a:rPr lang="en-IN" b="1" dirty="0"/>
              <a:t>b</a:t>
            </a:r>
            <a:r>
              <a:rPr lang="en-IN" b="1" dirty="0" smtClean="0"/>
              <a:t>)</a:t>
            </a:r>
            <a:r>
              <a:rPr lang="en-IN" b="1" dirty="0"/>
              <a:t> Do not store large object graphs inside an </a:t>
            </a:r>
            <a:r>
              <a:rPr lang="en-IN" dirty="0" err="1" smtClean="0"/>
              <a:t>HttpSession</a:t>
            </a:r>
            <a:endParaRPr lang="en-IN" dirty="0" smtClean="0"/>
          </a:p>
          <a:p>
            <a:r>
              <a:rPr lang="en-IN" dirty="0" smtClean="0"/>
              <a:t>C) </a:t>
            </a:r>
            <a:r>
              <a:rPr lang="en-IN" b="1" dirty="0" smtClean="0"/>
              <a:t>Release </a:t>
            </a:r>
            <a:r>
              <a:rPr lang="en-IN" dirty="0" err="1"/>
              <a:t>HttpSession</a:t>
            </a:r>
            <a:r>
              <a:rPr lang="en-IN" b="1" dirty="0" err="1"/>
              <a:t>s</a:t>
            </a:r>
            <a:r>
              <a:rPr lang="en-IN" b="1" dirty="0"/>
              <a:t> when done</a:t>
            </a:r>
            <a:r>
              <a:rPr lang="en-IN" b="1" dirty="0" smtClean="0"/>
              <a:t>:</a:t>
            </a:r>
          </a:p>
          <a:p>
            <a:r>
              <a:rPr lang="en-IN" b="1" dirty="0"/>
              <a:t>d) Set session time-out value</a:t>
            </a:r>
            <a:endParaRPr lang="en-IN" dirty="0"/>
          </a:p>
        </p:txBody>
      </p:sp>
    </p:spTree>
    <p:extLst>
      <p:ext uri="{BB962C8B-B14F-4D97-AF65-F5344CB8AC3E}">
        <p14:creationId xmlns:p14="http://schemas.microsoft.com/office/powerpoint/2010/main" val="30049606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Technique 4: [</a:t>
            </a:r>
            <a:r>
              <a:rPr lang="en-IN" b="1" dirty="0" err="1"/>
              <a:t>gzip</a:t>
            </a:r>
            <a:r>
              <a:rPr lang="en-IN" b="1" dirty="0"/>
              <a:t> compression]</a:t>
            </a:r>
            <a:endParaRPr lang="en-IN" dirty="0"/>
          </a:p>
        </p:txBody>
      </p:sp>
      <p:sp>
        <p:nvSpPr>
          <p:cNvPr id="3" name="Content Placeholder 2"/>
          <p:cNvSpPr>
            <a:spLocks noGrp="1"/>
          </p:cNvSpPr>
          <p:nvPr>
            <p:ph idx="1"/>
          </p:nvPr>
        </p:nvSpPr>
        <p:spPr>
          <a:xfrm>
            <a:off x="676656" y="2011680"/>
            <a:ext cx="10753725" cy="1495795"/>
          </a:xfrm>
        </p:spPr>
        <p:txBody>
          <a:bodyPr/>
          <a:lstStyle/>
          <a:p>
            <a:r>
              <a:rPr lang="en-IN" dirty="0"/>
              <a:t>Using </a:t>
            </a:r>
            <a:r>
              <a:rPr lang="en-IN" i="1" dirty="0" err="1"/>
              <a:t>gzip</a:t>
            </a:r>
            <a:r>
              <a:rPr lang="en-IN" i="1" dirty="0"/>
              <a:t> </a:t>
            </a:r>
            <a:r>
              <a:rPr lang="en-IN" dirty="0"/>
              <a:t>(GNU zip) to compress the document can dramatically reduce download</a:t>
            </a:r>
          </a:p>
          <a:p>
            <a:r>
              <a:rPr lang="en-IN" dirty="0"/>
              <a:t>times for HTML files. </a:t>
            </a:r>
            <a:endParaRPr lang="en-IN" dirty="0" smtClean="0"/>
          </a:p>
          <a:p>
            <a:r>
              <a:rPr lang="en-IN" dirty="0" smtClean="0"/>
              <a:t>The </a:t>
            </a:r>
            <a:r>
              <a:rPr lang="en-IN" dirty="0"/>
              <a:t>smaller our information's size, the faster it can all be sent.</a:t>
            </a:r>
          </a:p>
        </p:txBody>
      </p:sp>
    </p:spTree>
    <p:extLst>
      <p:ext uri="{BB962C8B-B14F-4D97-AF65-F5344CB8AC3E}">
        <p14:creationId xmlns:p14="http://schemas.microsoft.com/office/powerpoint/2010/main" val="3195858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218365"/>
            <a:ext cx="10772775" cy="1064526"/>
          </a:xfrm>
        </p:spPr>
        <p:txBody>
          <a:bodyPr>
            <a:normAutofit fontScale="90000"/>
          </a:bodyPr>
          <a:lstStyle/>
          <a:p>
            <a:r>
              <a:rPr lang="en-IN" dirty="0" smtClean="0"/>
              <a:t/>
            </a:r>
            <a:br>
              <a:rPr lang="en-IN" dirty="0" smtClean="0"/>
            </a:br>
            <a:r>
              <a:rPr lang="en-IN" dirty="0" smtClean="0"/>
              <a:t>Java </a:t>
            </a:r>
            <a:r>
              <a:rPr lang="en-IN" dirty="0"/>
              <a:t>Garbage Collection</a:t>
            </a:r>
            <a:br>
              <a:rPr lang="en-IN" dirty="0"/>
            </a:br>
            <a:endParaRPr lang="en-IN" dirty="0"/>
          </a:p>
        </p:txBody>
      </p:sp>
      <p:sp>
        <p:nvSpPr>
          <p:cNvPr id="3" name="Content Placeholder 2"/>
          <p:cNvSpPr>
            <a:spLocks noGrp="1"/>
          </p:cNvSpPr>
          <p:nvPr>
            <p:ph idx="1"/>
          </p:nvPr>
        </p:nvSpPr>
        <p:spPr>
          <a:xfrm>
            <a:off x="676656" y="2011680"/>
            <a:ext cx="10753725" cy="2382899"/>
          </a:xfrm>
        </p:spPr>
        <p:txBody>
          <a:bodyPr/>
          <a:lstStyle/>
          <a:p>
            <a:pPr lvl="1">
              <a:buFont typeface="Arial" panose="020B0604020202020204" pitchFamily="34" charset="0"/>
              <a:buChar char="•"/>
            </a:pPr>
            <a:r>
              <a:rPr lang="en-IN" dirty="0"/>
              <a:t>Java Garbage Collection is the process to identify and remove the unused objects from the memory and free space to be allocated to objects created in the future processing</a:t>
            </a:r>
            <a:r>
              <a:rPr lang="en-IN" dirty="0" smtClean="0"/>
              <a:t>.</a:t>
            </a:r>
          </a:p>
          <a:p>
            <a:pPr lvl="1">
              <a:buFont typeface="Arial" panose="020B0604020202020204" pitchFamily="34" charset="0"/>
              <a:buChar char="•"/>
            </a:pPr>
            <a:r>
              <a:rPr lang="en-IN" dirty="0" smtClean="0"/>
              <a:t>One </a:t>
            </a:r>
            <a:r>
              <a:rPr lang="en-IN" dirty="0"/>
              <a:t>of the best feature of java programming language is the </a:t>
            </a:r>
            <a:r>
              <a:rPr lang="en-IN" b="1" dirty="0"/>
              <a:t>automatic garbage collection</a:t>
            </a:r>
            <a:r>
              <a:rPr lang="en-IN" dirty="0"/>
              <a:t>, unlike other programming languages such as C where memory allocation and deallocation is a manual process.</a:t>
            </a:r>
          </a:p>
        </p:txBody>
      </p:sp>
    </p:spTree>
    <p:extLst>
      <p:ext uri="{BB962C8B-B14F-4D97-AF65-F5344CB8AC3E}">
        <p14:creationId xmlns:p14="http://schemas.microsoft.com/office/powerpoint/2010/main" val="363167966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Technique 4: [</a:t>
            </a:r>
            <a:r>
              <a:rPr lang="en-IN" b="1" dirty="0" err="1"/>
              <a:t>gzip</a:t>
            </a:r>
            <a:r>
              <a:rPr lang="en-IN" b="1" dirty="0"/>
              <a:t> compression]</a:t>
            </a:r>
            <a:endParaRPr lang="en-IN" dirty="0"/>
          </a:p>
        </p:txBody>
      </p:sp>
      <p:sp>
        <p:nvSpPr>
          <p:cNvPr id="3" name="Content Placeholder 2"/>
          <p:cNvSpPr>
            <a:spLocks noGrp="1"/>
          </p:cNvSpPr>
          <p:nvPr>
            <p:ph idx="1"/>
          </p:nvPr>
        </p:nvSpPr>
        <p:spPr>
          <a:xfrm>
            <a:off x="676656" y="2011680"/>
            <a:ext cx="10753725" cy="4416416"/>
          </a:xfrm>
        </p:spPr>
        <p:txBody>
          <a:bodyPr numCol="3">
            <a:normAutofit/>
          </a:bodyPr>
          <a:lstStyle/>
          <a:p>
            <a:r>
              <a:rPr lang="en-IN" i="1" dirty="0"/>
              <a:t>String encoding = </a:t>
            </a:r>
            <a:r>
              <a:rPr lang="en-IN" i="1" dirty="0" err="1"/>
              <a:t>request.getHeader</a:t>
            </a:r>
            <a:r>
              <a:rPr lang="en-IN" i="1" dirty="0"/>
              <a:t>("Accept-Encoding");</a:t>
            </a:r>
          </a:p>
          <a:p>
            <a:r>
              <a:rPr lang="en-IN" i="1" dirty="0"/>
              <a:t>if (encoding != null &amp;&amp; </a:t>
            </a:r>
            <a:r>
              <a:rPr lang="en-IN" i="1" dirty="0" err="1"/>
              <a:t>encoding.indexOf</a:t>
            </a:r>
            <a:r>
              <a:rPr lang="en-IN" i="1" dirty="0"/>
              <a:t>("</a:t>
            </a:r>
            <a:r>
              <a:rPr lang="en-IN" i="1" dirty="0" err="1"/>
              <a:t>gzip</a:t>
            </a:r>
            <a:r>
              <a:rPr lang="en-IN" i="1" dirty="0"/>
              <a:t>") != -1)</a:t>
            </a:r>
          </a:p>
          <a:p>
            <a:r>
              <a:rPr lang="en-IN" i="1" dirty="0"/>
              <a:t>{</a:t>
            </a:r>
          </a:p>
          <a:p>
            <a:r>
              <a:rPr lang="en-IN" i="1" dirty="0" err="1"/>
              <a:t>response.setHeader</a:t>
            </a:r>
            <a:r>
              <a:rPr lang="en-IN" i="1" dirty="0"/>
              <a:t>("Content-Encoding" , "</a:t>
            </a:r>
            <a:r>
              <a:rPr lang="en-IN" i="1" dirty="0" err="1"/>
              <a:t>gzip</a:t>
            </a:r>
            <a:r>
              <a:rPr lang="en-IN" i="1" dirty="0"/>
              <a:t>");</a:t>
            </a:r>
          </a:p>
          <a:p>
            <a:r>
              <a:rPr lang="en-IN" i="1" dirty="0"/>
              <a:t>out = new </a:t>
            </a:r>
            <a:r>
              <a:rPr lang="en-IN" i="1" dirty="0" err="1"/>
              <a:t>GZIPOutputStream</a:t>
            </a:r>
            <a:r>
              <a:rPr lang="en-IN" i="1" dirty="0"/>
              <a:t>(</a:t>
            </a:r>
            <a:r>
              <a:rPr lang="en-IN" i="1" dirty="0" err="1"/>
              <a:t>response.getOutputStream</a:t>
            </a:r>
            <a:r>
              <a:rPr lang="en-IN" i="1" dirty="0"/>
              <a:t>());</a:t>
            </a:r>
          </a:p>
          <a:p>
            <a:r>
              <a:rPr lang="en-IN" i="1" dirty="0"/>
              <a:t>}</a:t>
            </a:r>
          </a:p>
          <a:p>
            <a:r>
              <a:rPr lang="en-IN" i="1" dirty="0"/>
              <a:t>else if (encoding != null &amp;&amp; </a:t>
            </a:r>
            <a:r>
              <a:rPr lang="en-IN" i="1" dirty="0" err="1"/>
              <a:t>encoding.indexOf</a:t>
            </a:r>
            <a:r>
              <a:rPr lang="en-IN" i="1" dirty="0"/>
              <a:t>("compress") != -1)</a:t>
            </a:r>
          </a:p>
          <a:p>
            <a:r>
              <a:rPr lang="en-IN" i="1" dirty="0"/>
              <a:t>{</a:t>
            </a:r>
          </a:p>
          <a:p>
            <a:r>
              <a:rPr lang="en-IN" i="1" dirty="0" err="1"/>
              <a:t>response.setHeader</a:t>
            </a:r>
            <a:r>
              <a:rPr lang="en-IN" i="1" dirty="0"/>
              <a:t>("Content-Encoding" , "compress");</a:t>
            </a:r>
          </a:p>
          <a:p>
            <a:r>
              <a:rPr lang="en-IN" i="1" dirty="0"/>
              <a:t>out = new </a:t>
            </a:r>
            <a:r>
              <a:rPr lang="en-IN" i="1" dirty="0" err="1"/>
              <a:t>ZIPOutputStream</a:t>
            </a:r>
            <a:r>
              <a:rPr lang="en-IN" i="1" dirty="0"/>
              <a:t>(</a:t>
            </a:r>
            <a:r>
              <a:rPr lang="en-IN" i="1" dirty="0" err="1"/>
              <a:t>response.getOutputStream</a:t>
            </a:r>
            <a:r>
              <a:rPr lang="en-IN" i="1" dirty="0"/>
              <a:t>());</a:t>
            </a:r>
          </a:p>
          <a:p>
            <a:r>
              <a:rPr lang="en-IN" i="1" dirty="0"/>
              <a:t>}</a:t>
            </a:r>
          </a:p>
          <a:p>
            <a:r>
              <a:rPr lang="en-IN" i="1" dirty="0"/>
              <a:t>else</a:t>
            </a:r>
          </a:p>
          <a:p>
            <a:r>
              <a:rPr lang="en-IN" i="1" dirty="0"/>
              <a:t>{</a:t>
            </a:r>
          </a:p>
          <a:p>
            <a:r>
              <a:rPr lang="en-IN" i="1" dirty="0"/>
              <a:t>out = </a:t>
            </a:r>
            <a:r>
              <a:rPr lang="en-IN" i="1" dirty="0" err="1"/>
              <a:t>response.getOutputStream</a:t>
            </a:r>
            <a:r>
              <a:rPr lang="en-IN" i="1" dirty="0"/>
              <a:t>();</a:t>
            </a:r>
          </a:p>
          <a:p>
            <a:r>
              <a:rPr lang="en-IN" i="1" dirty="0"/>
              <a:t>}</a:t>
            </a:r>
            <a:endParaRPr lang="en-IN" dirty="0"/>
          </a:p>
        </p:txBody>
      </p:sp>
    </p:spTree>
    <p:extLst>
      <p:ext uri="{BB962C8B-B14F-4D97-AF65-F5344CB8AC3E}">
        <p14:creationId xmlns:p14="http://schemas.microsoft.com/office/powerpoint/2010/main" val="266973007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Technique 5: [</a:t>
            </a:r>
            <a:r>
              <a:rPr lang="en-IN" b="1" dirty="0" err="1"/>
              <a:t>SingleThreadModel</a:t>
            </a:r>
            <a:r>
              <a:rPr lang="en-IN" b="1" dirty="0"/>
              <a:t>]</a:t>
            </a:r>
            <a:endParaRPr lang="en-IN" dirty="0"/>
          </a:p>
        </p:txBody>
      </p:sp>
      <p:sp>
        <p:nvSpPr>
          <p:cNvPr id="3" name="Content Placeholder 2"/>
          <p:cNvSpPr>
            <a:spLocks noGrp="1"/>
          </p:cNvSpPr>
          <p:nvPr>
            <p:ph idx="1"/>
          </p:nvPr>
        </p:nvSpPr>
        <p:spPr/>
        <p:txBody>
          <a:bodyPr/>
          <a:lstStyle/>
          <a:p>
            <a:r>
              <a:rPr lang="en-IN" dirty="0" err="1"/>
              <a:t>SingleThreadModel</a:t>
            </a:r>
            <a:r>
              <a:rPr lang="en-IN" dirty="0"/>
              <a:t> ensures that servlets handle only one request at a time. </a:t>
            </a:r>
            <a:endParaRPr lang="en-IN" dirty="0" smtClean="0"/>
          </a:p>
          <a:p>
            <a:r>
              <a:rPr lang="en-IN" dirty="0" smtClean="0"/>
              <a:t>If </a:t>
            </a:r>
            <a:r>
              <a:rPr lang="en-IN" dirty="0"/>
              <a:t>a servlet </a:t>
            </a:r>
            <a:r>
              <a:rPr lang="en-IN" dirty="0" smtClean="0"/>
              <a:t>implements this </a:t>
            </a:r>
            <a:r>
              <a:rPr lang="en-IN" dirty="0"/>
              <a:t>interface, the servlet engine will create separate servlet instances for each new request, </a:t>
            </a:r>
            <a:r>
              <a:rPr lang="en-IN" dirty="0" smtClean="0"/>
              <a:t>which will </a:t>
            </a:r>
            <a:r>
              <a:rPr lang="en-IN" dirty="0"/>
              <a:t>cause a great amount of system overhead</a:t>
            </a:r>
            <a:endParaRPr lang="en-IN" i="1" dirty="0" smtClean="0"/>
          </a:p>
          <a:p>
            <a:r>
              <a:rPr lang="en-IN" i="1" dirty="0" err="1" smtClean="0"/>
              <a:t>SingleThreadModel</a:t>
            </a:r>
            <a:r>
              <a:rPr lang="en-IN" i="1" dirty="0" smtClean="0"/>
              <a:t> </a:t>
            </a:r>
            <a:r>
              <a:rPr lang="en-IN" dirty="0"/>
              <a:t>interface is deprecated in </a:t>
            </a:r>
            <a:r>
              <a:rPr lang="en-IN" dirty="0" smtClean="0"/>
              <a:t>Servlet 2.4</a:t>
            </a:r>
            <a:r>
              <a:rPr lang="en-IN" dirty="0"/>
              <a:t>.</a:t>
            </a:r>
          </a:p>
        </p:txBody>
      </p:sp>
    </p:spTree>
    <p:extLst>
      <p:ext uri="{BB962C8B-B14F-4D97-AF65-F5344CB8AC3E}">
        <p14:creationId xmlns:p14="http://schemas.microsoft.com/office/powerpoint/2010/main" val="28827265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Technique </a:t>
            </a:r>
            <a:r>
              <a:rPr lang="en-IN" b="1" dirty="0" smtClean="0"/>
              <a:t>6: </a:t>
            </a:r>
            <a:r>
              <a:rPr lang="en-IN" b="1" dirty="0"/>
              <a:t>[Include mechanism]</a:t>
            </a:r>
            <a:endParaRPr lang="en-IN" dirty="0"/>
          </a:p>
        </p:txBody>
      </p:sp>
      <p:sp>
        <p:nvSpPr>
          <p:cNvPr id="3" name="Content Placeholder 2"/>
          <p:cNvSpPr>
            <a:spLocks noGrp="1"/>
          </p:cNvSpPr>
          <p:nvPr>
            <p:ph idx="1"/>
          </p:nvPr>
        </p:nvSpPr>
        <p:spPr/>
        <p:txBody>
          <a:bodyPr>
            <a:normAutofit lnSpcReduction="10000"/>
          </a:bodyPr>
          <a:lstStyle/>
          <a:p>
            <a:r>
              <a:rPr lang="en-IN" dirty="0"/>
              <a:t>There are two ways you can include files in a JSP page: </a:t>
            </a:r>
            <a:endParaRPr lang="en-IN" dirty="0" smtClean="0"/>
          </a:p>
          <a:p>
            <a:r>
              <a:rPr lang="en-IN" dirty="0" smtClean="0"/>
              <a:t>include </a:t>
            </a:r>
            <a:r>
              <a:rPr lang="en-IN" dirty="0"/>
              <a:t>directive (&lt;%@ </a:t>
            </a:r>
            <a:r>
              <a:rPr lang="en-IN" dirty="0" smtClean="0"/>
              <a:t>include file</a:t>
            </a:r>
            <a:r>
              <a:rPr lang="en-IN" dirty="0"/>
              <a:t>="</a:t>
            </a:r>
            <a:r>
              <a:rPr lang="en-IN" dirty="0" err="1"/>
              <a:t>test.jsp</a:t>
            </a:r>
            <a:r>
              <a:rPr lang="en-IN" dirty="0"/>
              <a:t>" %&gt;) and include action (&lt;</a:t>
            </a:r>
            <a:r>
              <a:rPr lang="en-IN" dirty="0" err="1"/>
              <a:t>jsp:include</a:t>
            </a:r>
            <a:r>
              <a:rPr lang="en-IN" dirty="0"/>
              <a:t> page="</a:t>
            </a:r>
            <a:r>
              <a:rPr lang="en-IN" dirty="0" err="1"/>
              <a:t>test.jsp</a:t>
            </a:r>
            <a:r>
              <a:rPr lang="en-IN" dirty="0"/>
              <a:t>" flush="true" /&gt;). </a:t>
            </a:r>
            <a:endParaRPr lang="en-IN" dirty="0" smtClean="0"/>
          </a:p>
          <a:p>
            <a:r>
              <a:rPr lang="en-IN" dirty="0" smtClean="0"/>
              <a:t>The include directive </a:t>
            </a:r>
            <a:r>
              <a:rPr lang="en-IN" dirty="0"/>
              <a:t>includes the specified file's content during the translation phase; i.e., when the </a:t>
            </a:r>
            <a:r>
              <a:rPr lang="en-IN" dirty="0" smtClean="0"/>
              <a:t>page converts </a:t>
            </a:r>
            <a:r>
              <a:rPr lang="en-IN" dirty="0"/>
              <a:t>to a servlet. </a:t>
            </a:r>
            <a:endParaRPr lang="en-IN" dirty="0" smtClean="0"/>
          </a:p>
          <a:p>
            <a:r>
              <a:rPr lang="en-IN" dirty="0" smtClean="0"/>
              <a:t>The </a:t>
            </a:r>
            <a:r>
              <a:rPr lang="en-IN" dirty="0"/>
              <a:t>include action includes the file's content during the request </a:t>
            </a:r>
            <a:r>
              <a:rPr lang="en-IN" dirty="0" smtClean="0"/>
              <a:t>processing phase</a:t>
            </a:r>
            <a:r>
              <a:rPr lang="en-IN" dirty="0"/>
              <a:t>; i.e., when a user requests the page</a:t>
            </a:r>
            <a:r>
              <a:rPr lang="en-IN" dirty="0" smtClean="0"/>
              <a:t>.</a:t>
            </a:r>
          </a:p>
          <a:p>
            <a:r>
              <a:rPr lang="en-IN" dirty="0" smtClean="0"/>
              <a:t> </a:t>
            </a:r>
            <a:r>
              <a:rPr lang="en-IN" dirty="0"/>
              <a:t>Include directive is faster than include action. </a:t>
            </a:r>
            <a:endParaRPr lang="en-IN" dirty="0" smtClean="0"/>
          </a:p>
          <a:p>
            <a:r>
              <a:rPr lang="en-IN" dirty="0" smtClean="0"/>
              <a:t>So unless the </a:t>
            </a:r>
            <a:r>
              <a:rPr lang="en-IN" dirty="0"/>
              <a:t>included file changes often, use include directive for better performance.</a:t>
            </a:r>
          </a:p>
        </p:txBody>
      </p:sp>
    </p:spTree>
    <p:extLst>
      <p:ext uri="{BB962C8B-B14F-4D97-AF65-F5344CB8AC3E}">
        <p14:creationId xmlns:p14="http://schemas.microsoft.com/office/powerpoint/2010/main" val="33123297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r-FR" b="1" dirty="0"/>
              <a:t>Technique </a:t>
            </a:r>
            <a:r>
              <a:rPr lang="fr-FR" b="1" dirty="0" smtClean="0"/>
              <a:t>7: </a:t>
            </a:r>
            <a:r>
              <a:rPr lang="fr-FR" b="1" dirty="0"/>
              <a:t>[</a:t>
            </a:r>
            <a:r>
              <a:rPr lang="fr-FR" b="1" dirty="0" err="1"/>
              <a:t>useBean</a:t>
            </a:r>
            <a:r>
              <a:rPr lang="fr-FR" b="1" dirty="0"/>
              <a:t> action scope]</a:t>
            </a:r>
            <a:endParaRPr lang="en-IN" dirty="0"/>
          </a:p>
        </p:txBody>
      </p:sp>
      <p:sp>
        <p:nvSpPr>
          <p:cNvPr id="3" name="Content Placeholder 2"/>
          <p:cNvSpPr>
            <a:spLocks noGrp="1"/>
          </p:cNvSpPr>
          <p:nvPr>
            <p:ph idx="1"/>
          </p:nvPr>
        </p:nvSpPr>
        <p:spPr/>
        <p:txBody>
          <a:bodyPr>
            <a:normAutofit/>
          </a:bodyPr>
          <a:lstStyle/>
          <a:p>
            <a:r>
              <a:rPr lang="en-IN" dirty="0"/>
              <a:t>One of the most powerful ways to use JSP pages is in cooperation with a JavaBeans component.</a:t>
            </a:r>
          </a:p>
          <a:p>
            <a:r>
              <a:rPr lang="en-IN" dirty="0"/>
              <a:t>JavaBeans can be directly embedded in a JSP page using the </a:t>
            </a:r>
            <a:r>
              <a:rPr lang="en-IN" i="1" dirty="0"/>
              <a:t>&lt;</a:t>
            </a:r>
            <a:r>
              <a:rPr lang="en-IN" i="1" dirty="0" err="1"/>
              <a:t>jsp:useBean</a:t>
            </a:r>
            <a:r>
              <a:rPr lang="en-IN" i="1" dirty="0"/>
              <a:t>&gt; </a:t>
            </a:r>
            <a:r>
              <a:rPr lang="en-IN" dirty="0"/>
              <a:t>action tag. The</a:t>
            </a:r>
          </a:p>
          <a:p>
            <a:r>
              <a:rPr lang="en-IN" dirty="0"/>
              <a:t>syntax is as follows:</a:t>
            </a:r>
          </a:p>
          <a:p>
            <a:r>
              <a:rPr lang="en-IN" dirty="0"/>
              <a:t>&lt;</a:t>
            </a:r>
            <a:r>
              <a:rPr lang="en-IN" dirty="0" err="1"/>
              <a:t>jsp:useBean</a:t>
            </a:r>
            <a:r>
              <a:rPr lang="en-IN" dirty="0"/>
              <a:t> id="name" scope="</a:t>
            </a:r>
            <a:r>
              <a:rPr lang="en-IN" dirty="0" err="1"/>
              <a:t>page|request|session|application</a:t>
            </a:r>
            <a:r>
              <a:rPr lang="en-IN" dirty="0"/>
              <a:t>" class=</a:t>
            </a:r>
          </a:p>
          <a:p>
            <a:r>
              <a:rPr lang="en-IN" dirty="0"/>
              <a:t>"</a:t>
            </a:r>
            <a:r>
              <a:rPr lang="en-IN" dirty="0" err="1"/>
              <a:t>package.className</a:t>
            </a:r>
            <a:r>
              <a:rPr lang="en-IN" dirty="0"/>
              <a:t>" type="</a:t>
            </a:r>
            <a:r>
              <a:rPr lang="en-IN" dirty="0" err="1"/>
              <a:t>typeName</a:t>
            </a:r>
            <a:r>
              <a:rPr lang="en-IN" dirty="0"/>
              <a:t>"&gt;</a:t>
            </a:r>
          </a:p>
          <a:p>
            <a:r>
              <a:rPr lang="en-IN" dirty="0"/>
              <a:t>&lt;/</a:t>
            </a:r>
            <a:r>
              <a:rPr lang="en-IN" dirty="0" err="1"/>
              <a:t>jsp:useBean</a:t>
            </a:r>
            <a:r>
              <a:rPr lang="en-IN" dirty="0"/>
              <a:t>&gt;</a:t>
            </a:r>
          </a:p>
        </p:txBody>
      </p:sp>
    </p:spTree>
    <p:extLst>
      <p:ext uri="{BB962C8B-B14F-4D97-AF65-F5344CB8AC3E}">
        <p14:creationId xmlns:p14="http://schemas.microsoft.com/office/powerpoint/2010/main" val="2832089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r-FR" b="1" dirty="0"/>
              <a:t>Technique </a:t>
            </a:r>
            <a:r>
              <a:rPr lang="fr-FR" b="1" dirty="0" smtClean="0"/>
              <a:t>7: </a:t>
            </a:r>
            <a:r>
              <a:rPr lang="fr-FR" b="1" dirty="0"/>
              <a:t>[</a:t>
            </a:r>
            <a:r>
              <a:rPr lang="fr-FR" b="1" dirty="0" err="1"/>
              <a:t>useBean</a:t>
            </a:r>
            <a:r>
              <a:rPr lang="fr-FR" b="1" dirty="0"/>
              <a:t> action scope]</a:t>
            </a:r>
            <a:endParaRPr lang="en-IN" dirty="0"/>
          </a:p>
        </p:txBody>
      </p:sp>
      <p:sp>
        <p:nvSpPr>
          <p:cNvPr id="3" name="Content Placeholder 2"/>
          <p:cNvSpPr>
            <a:spLocks noGrp="1"/>
          </p:cNvSpPr>
          <p:nvPr>
            <p:ph idx="1"/>
          </p:nvPr>
        </p:nvSpPr>
        <p:spPr/>
        <p:txBody>
          <a:bodyPr>
            <a:normAutofit/>
          </a:bodyPr>
          <a:lstStyle/>
          <a:p>
            <a:r>
              <a:rPr lang="en-IN" dirty="0"/>
              <a:t>The scope attribute specifies the scope of the bean's visibility. </a:t>
            </a:r>
            <a:endParaRPr lang="en-IN" dirty="0" smtClean="0"/>
          </a:p>
          <a:p>
            <a:r>
              <a:rPr lang="en-IN" dirty="0" smtClean="0"/>
              <a:t>The </a:t>
            </a:r>
            <a:r>
              <a:rPr lang="en-IN" dirty="0"/>
              <a:t>default value for scope </a:t>
            </a:r>
            <a:r>
              <a:rPr lang="en-IN" dirty="0" smtClean="0"/>
              <a:t>attribute is </a:t>
            </a:r>
            <a:r>
              <a:rPr lang="en-IN" dirty="0"/>
              <a:t>page. </a:t>
            </a:r>
            <a:endParaRPr lang="en-IN" dirty="0" smtClean="0"/>
          </a:p>
          <a:p>
            <a:r>
              <a:rPr lang="en-IN" dirty="0" smtClean="0"/>
              <a:t>You </a:t>
            </a:r>
            <a:r>
              <a:rPr lang="en-IN" dirty="0"/>
              <a:t>should select the correct scope based on your application's requirements; otherwise </a:t>
            </a:r>
            <a:r>
              <a:rPr lang="en-IN" dirty="0" smtClean="0"/>
              <a:t>it will </a:t>
            </a:r>
            <a:r>
              <a:rPr lang="en-IN" dirty="0"/>
              <a:t>affect application performance.</a:t>
            </a:r>
          </a:p>
        </p:txBody>
      </p:sp>
    </p:spTree>
    <p:extLst>
      <p:ext uri="{BB962C8B-B14F-4D97-AF65-F5344CB8AC3E}">
        <p14:creationId xmlns:p14="http://schemas.microsoft.com/office/powerpoint/2010/main" val="15735779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Technique </a:t>
            </a:r>
            <a:r>
              <a:rPr lang="en-IN" b="1" dirty="0" smtClean="0"/>
              <a:t>8: </a:t>
            </a:r>
            <a:r>
              <a:rPr lang="en-IN" b="1" dirty="0"/>
              <a:t>[Miscellaneous]</a:t>
            </a:r>
            <a:endParaRPr lang="en-IN" dirty="0"/>
          </a:p>
        </p:txBody>
      </p:sp>
      <p:sp>
        <p:nvSpPr>
          <p:cNvPr id="3" name="Content Placeholder 2"/>
          <p:cNvSpPr>
            <a:spLocks noGrp="1"/>
          </p:cNvSpPr>
          <p:nvPr>
            <p:ph idx="1"/>
          </p:nvPr>
        </p:nvSpPr>
        <p:spPr/>
        <p:txBody>
          <a:bodyPr>
            <a:normAutofit lnSpcReduction="10000"/>
          </a:bodyPr>
          <a:lstStyle/>
          <a:p>
            <a:r>
              <a:rPr lang="en-IN" b="1" dirty="0"/>
              <a:t>Avoid string </a:t>
            </a:r>
            <a:r>
              <a:rPr lang="en-IN" b="1" dirty="0" smtClean="0"/>
              <a:t>concatenation</a:t>
            </a:r>
          </a:p>
          <a:p>
            <a:r>
              <a:rPr lang="en-IN" b="1" dirty="0"/>
              <a:t>Avoid the use of </a:t>
            </a:r>
            <a:r>
              <a:rPr lang="en-IN" dirty="0" err="1" smtClean="0"/>
              <a:t>System.out.println</a:t>
            </a:r>
            <a:endParaRPr lang="en-IN" dirty="0" smtClean="0"/>
          </a:p>
          <a:p>
            <a:r>
              <a:rPr lang="en-IN" b="1" i="1" dirty="0" err="1">
                <a:solidFill>
                  <a:srgbClr val="FF0000"/>
                </a:solidFill>
              </a:rPr>
              <a:t>ServletOutputStream</a:t>
            </a:r>
            <a:r>
              <a:rPr lang="en-IN" b="1" i="1" dirty="0">
                <a:solidFill>
                  <a:srgbClr val="FF0000"/>
                </a:solidFill>
              </a:rPr>
              <a:t> </a:t>
            </a:r>
            <a:r>
              <a:rPr lang="en-IN" b="1" dirty="0">
                <a:solidFill>
                  <a:srgbClr val="FF0000"/>
                </a:solidFill>
              </a:rPr>
              <a:t>versus </a:t>
            </a:r>
            <a:r>
              <a:rPr lang="en-IN" b="1" i="1" dirty="0" err="1">
                <a:solidFill>
                  <a:srgbClr val="FF0000"/>
                </a:solidFill>
              </a:rPr>
              <a:t>PrintWriter</a:t>
            </a:r>
            <a:r>
              <a:rPr lang="en-IN" b="1" dirty="0"/>
              <a:t>: </a:t>
            </a:r>
            <a:r>
              <a:rPr lang="en-IN" dirty="0"/>
              <a:t>Using </a:t>
            </a:r>
            <a:r>
              <a:rPr lang="en-IN" dirty="0" err="1"/>
              <a:t>PrintWriter</a:t>
            </a:r>
            <a:r>
              <a:rPr lang="en-IN" dirty="0"/>
              <a:t> involves small overhead because</a:t>
            </a:r>
          </a:p>
          <a:p>
            <a:r>
              <a:rPr lang="en-IN" dirty="0"/>
              <a:t>it is meant for character output stream and encodes data to bytes</a:t>
            </a:r>
            <a:r>
              <a:rPr lang="en-IN" dirty="0" smtClean="0"/>
              <a:t>.</a:t>
            </a:r>
          </a:p>
          <a:p>
            <a:r>
              <a:rPr lang="en-IN" dirty="0" smtClean="0"/>
              <a:t> </a:t>
            </a:r>
            <a:r>
              <a:rPr lang="en-IN" dirty="0"/>
              <a:t>So </a:t>
            </a:r>
            <a:r>
              <a:rPr lang="en-IN" dirty="0" err="1"/>
              <a:t>PrintWriter</a:t>
            </a:r>
            <a:r>
              <a:rPr lang="en-IN" dirty="0"/>
              <a:t> should </a:t>
            </a:r>
            <a:r>
              <a:rPr lang="en-IN" dirty="0" smtClean="0"/>
              <a:t>be used </a:t>
            </a:r>
            <a:r>
              <a:rPr lang="en-IN" dirty="0"/>
              <a:t>to ensure all character-set conversions are done correctly</a:t>
            </a:r>
            <a:r>
              <a:rPr lang="en-IN" dirty="0" smtClean="0"/>
              <a:t>.</a:t>
            </a:r>
          </a:p>
          <a:p>
            <a:r>
              <a:rPr lang="en-IN" dirty="0" smtClean="0"/>
              <a:t> </a:t>
            </a:r>
            <a:r>
              <a:rPr lang="en-IN" dirty="0"/>
              <a:t>On the other hand, </a:t>
            </a:r>
            <a:r>
              <a:rPr lang="en-IN" dirty="0" smtClean="0"/>
              <a:t>use </a:t>
            </a:r>
            <a:r>
              <a:rPr lang="en-IN" dirty="0" err="1" smtClean="0"/>
              <a:t>ServletOutputStream</a:t>
            </a:r>
            <a:r>
              <a:rPr lang="en-IN" dirty="0" smtClean="0"/>
              <a:t> </a:t>
            </a:r>
            <a:r>
              <a:rPr lang="en-IN" dirty="0"/>
              <a:t>when you know that your servlet returns only binary data, thus you </a:t>
            </a:r>
            <a:r>
              <a:rPr lang="en-IN" dirty="0" smtClean="0"/>
              <a:t>can eliminate </a:t>
            </a:r>
            <a:r>
              <a:rPr lang="en-IN" dirty="0"/>
              <a:t>the character-set conversion overhead as the servlet container does not </a:t>
            </a:r>
            <a:r>
              <a:rPr lang="en-IN" dirty="0" smtClean="0"/>
              <a:t>encode the </a:t>
            </a:r>
            <a:r>
              <a:rPr lang="en-IN" dirty="0"/>
              <a:t>binary data.</a:t>
            </a:r>
          </a:p>
        </p:txBody>
      </p:sp>
    </p:spTree>
    <p:extLst>
      <p:ext uri="{BB962C8B-B14F-4D97-AF65-F5344CB8AC3E}">
        <p14:creationId xmlns:p14="http://schemas.microsoft.com/office/powerpoint/2010/main" val="21286672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Need for </a:t>
            </a:r>
            <a:r>
              <a:rPr lang="en-IN" b="1" dirty="0" smtClean="0"/>
              <a:t>J2EE Performance </a:t>
            </a:r>
            <a:r>
              <a:rPr lang="en-IN" b="1" dirty="0"/>
              <a:t>Tuning</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79" y="2014102"/>
            <a:ext cx="5346032" cy="4126984"/>
          </a:xfrm>
          <a:prstGeom prst="rect">
            <a:avLst/>
          </a:prstGeom>
        </p:spPr>
      </p:pic>
      <p:sp>
        <p:nvSpPr>
          <p:cNvPr id="5" name="TextBox 4"/>
          <p:cNvSpPr txBox="1"/>
          <p:nvPr/>
        </p:nvSpPr>
        <p:spPr>
          <a:xfrm>
            <a:off x="6523810" y="1870475"/>
            <a:ext cx="5066255" cy="4893647"/>
          </a:xfrm>
          <a:prstGeom prst="rect">
            <a:avLst/>
          </a:prstGeom>
          <a:noFill/>
        </p:spPr>
        <p:txBody>
          <a:bodyPr wrap="square" rtlCol="0">
            <a:spAutoFit/>
          </a:bodyPr>
          <a:lstStyle/>
          <a:p>
            <a:pPr marL="285750" indent="-285750">
              <a:buFont typeface="Wingdings" panose="05000000000000000000" pitchFamily="2" charset="2"/>
              <a:buChar char="§"/>
            </a:pPr>
            <a:r>
              <a:rPr lang="en-IN" sz="2400" dirty="0"/>
              <a:t>The obvious way to improve the performance of an application is by scaling up the hardware. </a:t>
            </a:r>
            <a:endParaRPr lang="en-IN" sz="2400" dirty="0" smtClean="0"/>
          </a:p>
          <a:p>
            <a:pPr marL="285750" indent="-285750">
              <a:buFont typeface="Wingdings" panose="05000000000000000000" pitchFamily="2" charset="2"/>
              <a:buChar char="§"/>
            </a:pPr>
            <a:r>
              <a:rPr lang="en-IN" sz="2400" dirty="0" smtClean="0"/>
              <a:t>But </a:t>
            </a:r>
            <a:r>
              <a:rPr lang="en-IN" sz="2400" dirty="0"/>
              <a:t>hardware scaling may not work in all scenarios and is certainly not the best cost effective method. Tuning can improve the performance without extra costs for the hardware. </a:t>
            </a:r>
            <a:endParaRPr lang="en-IN" sz="2400" dirty="0" smtClean="0"/>
          </a:p>
          <a:p>
            <a:pPr marL="285750" indent="-285750">
              <a:buFont typeface="Wingdings" panose="05000000000000000000" pitchFamily="2" charset="2"/>
              <a:buChar char="§"/>
            </a:pPr>
            <a:r>
              <a:rPr lang="en-IN" sz="2400" dirty="0" smtClean="0"/>
              <a:t>In </a:t>
            </a:r>
            <a:r>
              <a:rPr lang="en-IN" sz="2400" dirty="0"/>
              <a:t>order to obtain the best J2EE application performance, all the underlying layers should be properly tuned.</a:t>
            </a:r>
            <a:br>
              <a:rPr lang="en-IN" sz="2400" dirty="0"/>
            </a:br>
            <a:endParaRPr lang="en-IN" sz="2400" dirty="0"/>
          </a:p>
        </p:txBody>
      </p:sp>
      <p:sp>
        <p:nvSpPr>
          <p:cNvPr id="6" name="TextBox 5"/>
          <p:cNvSpPr txBox="1"/>
          <p:nvPr/>
        </p:nvSpPr>
        <p:spPr>
          <a:xfrm>
            <a:off x="1037232" y="1731975"/>
            <a:ext cx="1815152" cy="2585323"/>
          </a:xfrm>
          <a:prstGeom prst="rect">
            <a:avLst/>
          </a:prstGeom>
          <a:noFill/>
        </p:spPr>
        <p:txBody>
          <a:bodyPr wrap="square" rtlCol="0">
            <a:spAutoFit/>
          </a:bodyPr>
          <a:lstStyle/>
          <a:p>
            <a:r>
              <a:rPr lang="en-IN" b="1" dirty="0">
                <a:solidFill>
                  <a:srgbClr val="FF0000"/>
                </a:solidFill>
              </a:rPr>
              <a:t>For maximum performance, all the components such as operating system, web server and application server need to be optimized.</a:t>
            </a:r>
          </a:p>
        </p:txBody>
      </p:sp>
    </p:spTree>
    <p:extLst>
      <p:ext uri="{BB962C8B-B14F-4D97-AF65-F5344CB8AC3E}">
        <p14:creationId xmlns:p14="http://schemas.microsoft.com/office/powerpoint/2010/main" val="2170638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212930"/>
            <a:ext cx="10772775" cy="1658198"/>
          </a:xfrm>
        </p:spPr>
        <p:txBody>
          <a:bodyPr/>
          <a:lstStyle/>
          <a:p>
            <a:r>
              <a:rPr lang="en-IN" b="1" dirty="0"/>
              <a:t>Typical Approach for Tuning Performance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582" y="1871128"/>
            <a:ext cx="6412698" cy="4266667"/>
          </a:xfrm>
          <a:prstGeom prst="rect">
            <a:avLst/>
          </a:prstGeom>
        </p:spPr>
      </p:pic>
    </p:spTree>
    <p:extLst>
      <p:ext uri="{BB962C8B-B14F-4D97-AF65-F5344CB8AC3E}">
        <p14:creationId xmlns:p14="http://schemas.microsoft.com/office/powerpoint/2010/main" val="361553635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Performance optimization considerations </a:t>
            </a:r>
          </a:p>
        </p:txBody>
      </p:sp>
      <p:sp>
        <p:nvSpPr>
          <p:cNvPr id="3" name="Content Placeholder 2"/>
          <p:cNvSpPr>
            <a:spLocks noGrp="1"/>
          </p:cNvSpPr>
          <p:nvPr>
            <p:ph idx="1"/>
          </p:nvPr>
        </p:nvSpPr>
        <p:spPr/>
        <p:txBody>
          <a:bodyPr/>
          <a:lstStyle/>
          <a:p>
            <a:endParaRPr lang="en-IN" dirty="0" smtClean="0"/>
          </a:p>
          <a:p>
            <a:r>
              <a:rPr lang="en-IN" dirty="0" smtClean="0"/>
              <a:t>Performance </a:t>
            </a:r>
            <a:r>
              <a:rPr lang="en-IN" dirty="0"/>
              <a:t>optimization considerations are distributed across various levels of the top-down stack:</a:t>
            </a:r>
          </a:p>
          <a:p>
            <a:r>
              <a:rPr lang="en-IN" b="1" i="1" dirty="0"/>
              <a:t>System level:</a:t>
            </a:r>
            <a:r>
              <a:rPr lang="en-IN" dirty="0"/>
              <a:t> Performance barriers such as input/output (I/O), operating system and database bottlenecks.</a:t>
            </a:r>
          </a:p>
          <a:p>
            <a:r>
              <a:rPr lang="en-IN" b="1" i="1" dirty="0"/>
              <a:t>Application level:</a:t>
            </a:r>
            <a:r>
              <a:rPr lang="en-IN" dirty="0"/>
              <a:t> Application design considerations and application server tuning.</a:t>
            </a:r>
          </a:p>
          <a:p>
            <a:r>
              <a:rPr lang="en-IN" b="1" i="1" dirty="0"/>
              <a:t>Machine level:</a:t>
            </a:r>
            <a:r>
              <a:rPr lang="en-IN" dirty="0"/>
              <a:t> Hardware level performance considerations and JVM implementations such as processor frequency, cache sizes, and multi-processor scaling.</a:t>
            </a:r>
          </a:p>
          <a:p>
            <a:endParaRPr lang="en-IN" dirty="0"/>
          </a:p>
        </p:txBody>
      </p:sp>
    </p:spTree>
    <p:extLst>
      <p:ext uri="{BB962C8B-B14F-4D97-AF65-F5344CB8AC3E}">
        <p14:creationId xmlns:p14="http://schemas.microsoft.com/office/powerpoint/2010/main" val="13388310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872" y="144692"/>
            <a:ext cx="10772775" cy="1658198"/>
          </a:xfrm>
        </p:spPr>
        <p:txBody>
          <a:bodyPr/>
          <a:lstStyle/>
          <a:p>
            <a:pPr algn="ctr"/>
            <a:r>
              <a:rPr lang="en-IN" dirty="0"/>
              <a:t>Performance optimization considerations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734" y="1664349"/>
            <a:ext cx="5346032" cy="5193651"/>
          </a:xfrm>
          <a:prstGeom prst="rect">
            <a:avLst/>
          </a:prstGeom>
        </p:spPr>
      </p:pic>
    </p:spTree>
    <p:extLst>
      <p:ext uri="{BB962C8B-B14F-4D97-AF65-F5344CB8AC3E}">
        <p14:creationId xmlns:p14="http://schemas.microsoft.com/office/powerpoint/2010/main" val="3579780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218365"/>
            <a:ext cx="10772775" cy="1064526"/>
          </a:xfrm>
        </p:spPr>
        <p:txBody>
          <a:bodyPr>
            <a:normAutofit fontScale="90000"/>
          </a:bodyPr>
          <a:lstStyle/>
          <a:p>
            <a:r>
              <a:rPr lang="en-IN" dirty="0" smtClean="0"/>
              <a:t/>
            </a:r>
            <a:br>
              <a:rPr lang="en-IN" dirty="0" smtClean="0"/>
            </a:br>
            <a:r>
              <a:rPr lang="en-IN" dirty="0" smtClean="0"/>
              <a:t>Java </a:t>
            </a:r>
            <a:r>
              <a:rPr lang="en-IN" dirty="0"/>
              <a:t>Garbage Collection</a:t>
            </a:r>
            <a:br>
              <a:rPr lang="en-IN" dirty="0"/>
            </a:br>
            <a:endParaRPr lang="en-IN" dirty="0"/>
          </a:p>
        </p:txBody>
      </p:sp>
      <p:sp>
        <p:nvSpPr>
          <p:cNvPr id="3" name="Content Placeholder 2"/>
          <p:cNvSpPr>
            <a:spLocks noGrp="1"/>
          </p:cNvSpPr>
          <p:nvPr>
            <p:ph idx="1"/>
          </p:nvPr>
        </p:nvSpPr>
        <p:spPr>
          <a:xfrm>
            <a:off x="676656" y="2011680"/>
            <a:ext cx="10753725" cy="2382899"/>
          </a:xfrm>
        </p:spPr>
        <p:txBody>
          <a:bodyPr>
            <a:normAutofit lnSpcReduction="10000"/>
          </a:bodyPr>
          <a:lstStyle/>
          <a:p>
            <a:pPr lvl="1">
              <a:buFont typeface="Arial" panose="020B0604020202020204" pitchFamily="34" charset="0"/>
              <a:buChar char="•"/>
            </a:pPr>
            <a:r>
              <a:rPr lang="en-IN" b="1" dirty="0"/>
              <a:t>Garbage Collector</a:t>
            </a:r>
            <a:r>
              <a:rPr lang="en-IN" dirty="0"/>
              <a:t> </a:t>
            </a:r>
            <a:endParaRPr lang="en-IN" dirty="0" smtClean="0"/>
          </a:p>
          <a:p>
            <a:pPr lvl="1">
              <a:buFont typeface="Arial" panose="020B0604020202020204" pitchFamily="34" charset="0"/>
              <a:buChar char="•"/>
            </a:pPr>
            <a:endParaRPr lang="en-IN" dirty="0"/>
          </a:p>
          <a:p>
            <a:pPr lvl="1">
              <a:buFont typeface="Arial" panose="020B0604020202020204" pitchFamily="34" charset="0"/>
              <a:buChar char="•"/>
            </a:pPr>
            <a:r>
              <a:rPr lang="en-IN" dirty="0" smtClean="0"/>
              <a:t>Program </a:t>
            </a:r>
            <a:r>
              <a:rPr lang="en-IN" dirty="0"/>
              <a:t>running in the background that looks into all the objects in the memory and find out objects that are not referenced by any part of the program. </a:t>
            </a:r>
            <a:endParaRPr lang="en-IN" dirty="0" smtClean="0"/>
          </a:p>
          <a:p>
            <a:pPr lvl="1">
              <a:buFont typeface="Arial" panose="020B0604020202020204" pitchFamily="34" charset="0"/>
              <a:buChar char="•"/>
            </a:pPr>
            <a:endParaRPr lang="en-IN" dirty="0"/>
          </a:p>
          <a:p>
            <a:pPr lvl="1">
              <a:buFont typeface="Arial" panose="020B0604020202020204" pitchFamily="34" charset="0"/>
              <a:buChar char="•"/>
            </a:pPr>
            <a:r>
              <a:rPr lang="en-IN" dirty="0" smtClean="0"/>
              <a:t>All </a:t>
            </a:r>
            <a:r>
              <a:rPr lang="en-IN" dirty="0"/>
              <a:t>these unreferenced objects are deleted and space is reclaimed for allocation to other objects.</a:t>
            </a:r>
          </a:p>
        </p:txBody>
      </p:sp>
    </p:spTree>
    <p:extLst>
      <p:ext uri="{BB962C8B-B14F-4D97-AF65-F5344CB8AC3E}">
        <p14:creationId xmlns:p14="http://schemas.microsoft.com/office/powerpoint/2010/main" val="784997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Application Layer Tuning</a:t>
            </a:r>
            <a:endParaRPr lang="en-IN" dirty="0"/>
          </a:p>
        </p:txBody>
      </p:sp>
      <p:sp>
        <p:nvSpPr>
          <p:cNvPr id="3" name="Content Placeholder 2"/>
          <p:cNvSpPr>
            <a:spLocks noGrp="1"/>
          </p:cNvSpPr>
          <p:nvPr>
            <p:ph idx="1"/>
          </p:nvPr>
        </p:nvSpPr>
        <p:spPr/>
        <p:txBody>
          <a:bodyPr/>
          <a:lstStyle/>
          <a:p>
            <a:r>
              <a:rPr lang="en-IN" b="1" i="1" dirty="0" smtClean="0"/>
              <a:t>Proper </a:t>
            </a:r>
            <a:r>
              <a:rPr lang="en-IN" b="1" i="1" dirty="0"/>
              <a:t>garbage collection</a:t>
            </a:r>
            <a:endParaRPr lang="en-IN" dirty="0"/>
          </a:p>
          <a:p>
            <a:r>
              <a:rPr lang="en-IN" dirty="0"/>
              <a:t>You are supposed to reuse the existing objects.</a:t>
            </a:r>
          </a:p>
          <a:p>
            <a:r>
              <a:rPr lang="en-IN" dirty="0"/>
              <a:t>Creation of unnecessary objects should be avoided.</a:t>
            </a:r>
          </a:p>
          <a:p>
            <a:r>
              <a:rPr lang="en-IN" dirty="0"/>
              <a:t>You need to avoid explicit garbage collection i.e. avoid calling </a:t>
            </a:r>
            <a:r>
              <a:rPr lang="en-IN" dirty="0" err="1"/>
              <a:t>System.gc</a:t>
            </a:r>
            <a:r>
              <a:rPr lang="en-IN" dirty="0" smtClean="0"/>
              <a:t>().</a:t>
            </a:r>
          </a:p>
          <a:p>
            <a:r>
              <a:rPr lang="en-IN" b="1" i="1" dirty="0"/>
              <a:t>Use static methods whenever there is a scope</a:t>
            </a:r>
            <a:endParaRPr lang="en-IN" dirty="0"/>
          </a:p>
          <a:p>
            <a:endParaRPr lang="en-IN" dirty="0"/>
          </a:p>
        </p:txBody>
      </p:sp>
    </p:spTree>
    <p:extLst>
      <p:ext uri="{BB962C8B-B14F-4D97-AF65-F5344CB8AC3E}">
        <p14:creationId xmlns:p14="http://schemas.microsoft.com/office/powerpoint/2010/main" val="31488679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Application Layer Tuning</a:t>
            </a:r>
            <a:endParaRPr lang="en-IN" dirty="0"/>
          </a:p>
        </p:txBody>
      </p:sp>
      <p:sp>
        <p:nvSpPr>
          <p:cNvPr id="3" name="Content Placeholder 2"/>
          <p:cNvSpPr>
            <a:spLocks noGrp="1"/>
          </p:cNvSpPr>
          <p:nvPr>
            <p:ph idx="1"/>
          </p:nvPr>
        </p:nvSpPr>
        <p:spPr/>
        <p:txBody>
          <a:bodyPr/>
          <a:lstStyle/>
          <a:p>
            <a:r>
              <a:rPr lang="en-IN" b="1" i="1" dirty="0"/>
              <a:t>Using correct parser</a:t>
            </a:r>
            <a:endParaRPr lang="en-IN" dirty="0"/>
          </a:p>
          <a:p>
            <a:r>
              <a:rPr lang="en-IN" dirty="0"/>
              <a:t>SAX programs are much faster than their DOM equivalents and almost use less memory.</a:t>
            </a:r>
          </a:p>
          <a:p>
            <a:r>
              <a:rPr lang="en-IN" dirty="0"/>
              <a:t>SAX can be used only for a sequential processing of an XML file whereas DOM can be used for random processing of XML files.</a:t>
            </a:r>
          </a:p>
          <a:p>
            <a:r>
              <a:rPr lang="en-IN" dirty="0"/>
              <a:t>For parsing large XML files, it is a good idea to go for SAX parser.</a:t>
            </a:r>
          </a:p>
          <a:p>
            <a:endParaRPr lang="en-IN" dirty="0"/>
          </a:p>
        </p:txBody>
      </p:sp>
    </p:spTree>
    <p:extLst>
      <p:ext uri="{BB962C8B-B14F-4D97-AF65-F5344CB8AC3E}">
        <p14:creationId xmlns:p14="http://schemas.microsoft.com/office/powerpoint/2010/main" val="96230869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Application Layer Tuning</a:t>
            </a:r>
            <a:endParaRPr lang="en-IN" dirty="0"/>
          </a:p>
        </p:txBody>
      </p:sp>
      <p:sp>
        <p:nvSpPr>
          <p:cNvPr id="3" name="Content Placeholder 2"/>
          <p:cNvSpPr>
            <a:spLocks noGrp="1"/>
          </p:cNvSpPr>
          <p:nvPr>
            <p:ph idx="1"/>
          </p:nvPr>
        </p:nvSpPr>
        <p:spPr/>
        <p:txBody>
          <a:bodyPr/>
          <a:lstStyle/>
          <a:p>
            <a:r>
              <a:rPr lang="en-IN" b="1" i="1" dirty="0"/>
              <a:t>Data caching</a:t>
            </a:r>
            <a:endParaRPr lang="en-IN" dirty="0"/>
          </a:p>
          <a:p>
            <a:r>
              <a:rPr lang="en-IN" dirty="0"/>
              <a:t>Cache objects in frequently used methods so that they will persist between calls. Make sure that the cached object’s state is set properly before subsequent use.</a:t>
            </a:r>
          </a:p>
          <a:p>
            <a:r>
              <a:rPr lang="en-IN" dirty="0"/>
              <a:t>You can utilize browser caching.</a:t>
            </a:r>
            <a:endParaRPr lang="en-IN" dirty="0">
              <a:effectLst/>
            </a:endParaRPr>
          </a:p>
        </p:txBody>
      </p:sp>
    </p:spTree>
    <p:extLst>
      <p:ext uri="{BB962C8B-B14F-4D97-AF65-F5344CB8AC3E}">
        <p14:creationId xmlns:p14="http://schemas.microsoft.com/office/powerpoint/2010/main" val="360958222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Application Layer Tuning</a:t>
            </a:r>
            <a:endParaRPr lang="en-IN" dirty="0"/>
          </a:p>
        </p:txBody>
      </p:sp>
      <p:sp>
        <p:nvSpPr>
          <p:cNvPr id="3" name="Content Placeholder 2"/>
          <p:cNvSpPr>
            <a:spLocks noGrp="1"/>
          </p:cNvSpPr>
          <p:nvPr>
            <p:ph idx="1"/>
          </p:nvPr>
        </p:nvSpPr>
        <p:spPr/>
        <p:txBody>
          <a:bodyPr>
            <a:normAutofit fontScale="92500" lnSpcReduction="10000"/>
          </a:bodyPr>
          <a:lstStyle/>
          <a:p>
            <a:r>
              <a:rPr lang="en-IN" b="1" i="1" dirty="0"/>
              <a:t>Optimized coding</a:t>
            </a:r>
            <a:endParaRPr lang="en-IN" dirty="0"/>
          </a:p>
          <a:p>
            <a:r>
              <a:rPr lang="en-IN" dirty="0"/>
              <a:t>Writing an intelligent and optimized Java code is one of the most important aspects of performance tuning.</a:t>
            </a:r>
          </a:p>
          <a:p>
            <a:r>
              <a:rPr lang="en-IN" dirty="0"/>
              <a:t>You can always change the storage location of data based on the frequency of access. </a:t>
            </a:r>
          </a:p>
          <a:p>
            <a:r>
              <a:rPr lang="en-IN" dirty="0"/>
              <a:t>Import selectively and reuse existing code.</a:t>
            </a:r>
          </a:p>
          <a:p>
            <a:r>
              <a:rPr lang="en-IN" dirty="0"/>
              <a:t>Write modular code and promote loose coupling.</a:t>
            </a:r>
          </a:p>
          <a:p>
            <a:r>
              <a:rPr lang="en-IN" dirty="0"/>
              <a:t>Try to use mutable objects. Know when to use immutable objects as they consume memory. </a:t>
            </a:r>
          </a:p>
          <a:p>
            <a:r>
              <a:rPr lang="en-IN" dirty="0"/>
              <a:t>Do not create unnecessary threads and temporary variables.</a:t>
            </a:r>
          </a:p>
          <a:p>
            <a:r>
              <a:rPr lang="en-IN" dirty="0"/>
              <a:t>Avoid excessive writing to the Java console. It’s not a good idea and it degrades the performance.</a:t>
            </a:r>
            <a:endParaRPr lang="en-IN" dirty="0">
              <a:effectLst/>
            </a:endParaRPr>
          </a:p>
        </p:txBody>
      </p:sp>
    </p:spTree>
    <p:extLst>
      <p:ext uri="{BB962C8B-B14F-4D97-AF65-F5344CB8AC3E}">
        <p14:creationId xmlns:p14="http://schemas.microsoft.com/office/powerpoint/2010/main" val="36758221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Application Layer Tuning</a:t>
            </a:r>
            <a:endParaRPr lang="en-IN" dirty="0"/>
          </a:p>
        </p:txBody>
      </p:sp>
      <p:sp>
        <p:nvSpPr>
          <p:cNvPr id="3" name="Content Placeholder 2"/>
          <p:cNvSpPr>
            <a:spLocks noGrp="1"/>
          </p:cNvSpPr>
          <p:nvPr>
            <p:ph idx="1"/>
          </p:nvPr>
        </p:nvSpPr>
        <p:spPr/>
        <p:txBody>
          <a:bodyPr>
            <a:normAutofit/>
          </a:bodyPr>
          <a:lstStyle/>
          <a:p>
            <a:r>
              <a:rPr lang="en-IN" b="1" dirty="0"/>
              <a:t>Using Data Types</a:t>
            </a:r>
            <a:endParaRPr lang="en-IN" dirty="0"/>
          </a:p>
          <a:p>
            <a:r>
              <a:rPr lang="en-IN" dirty="0"/>
              <a:t>Primitive types are faster than classes encapsulating the types</a:t>
            </a:r>
            <a:r>
              <a:rPr lang="en-IN" dirty="0" smtClean="0"/>
              <a:t>.</a:t>
            </a:r>
          </a:p>
          <a:p>
            <a:r>
              <a:rPr lang="en-IN" dirty="0" smtClean="0"/>
              <a:t> </a:t>
            </a:r>
            <a:r>
              <a:rPr lang="en-IN" dirty="0"/>
              <a:t>It is better to avoid the costs of creating and manipulating the objects by utilizing primitive variable types when prudent. </a:t>
            </a:r>
            <a:endParaRPr lang="en-IN" dirty="0" smtClean="0"/>
          </a:p>
          <a:p>
            <a:r>
              <a:rPr lang="en-IN" dirty="0" smtClean="0"/>
              <a:t>Memory </a:t>
            </a:r>
            <a:r>
              <a:rPr lang="en-IN" dirty="0"/>
              <a:t>could be minimized and the access time of variables could be enhanced accordingly.</a:t>
            </a:r>
          </a:p>
          <a:p>
            <a:r>
              <a:rPr lang="en-IN" dirty="0"/>
              <a:t>You must use ‘</a:t>
            </a:r>
            <a:r>
              <a:rPr lang="en-IN" dirty="0" err="1"/>
              <a:t>int</a:t>
            </a:r>
            <a:r>
              <a:rPr lang="en-IN" dirty="0"/>
              <a:t>’ whenever appropriate on 32-bit systems (‘long’ is 64-bit data type).</a:t>
            </a:r>
            <a:endParaRPr lang="en-IN" dirty="0">
              <a:effectLst/>
            </a:endParaRPr>
          </a:p>
        </p:txBody>
      </p:sp>
    </p:spTree>
    <p:extLst>
      <p:ext uri="{BB962C8B-B14F-4D97-AF65-F5344CB8AC3E}">
        <p14:creationId xmlns:p14="http://schemas.microsoft.com/office/powerpoint/2010/main" val="20470369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Application Layer Tuning</a:t>
            </a:r>
            <a:endParaRPr lang="en-IN" dirty="0"/>
          </a:p>
        </p:txBody>
      </p:sp>
      <p:sp>
        <p:nvSpPr>
          <p:cNvPr id="3" name="Content Placeholder 2"/>
          <p:cNvSpPr>
            <a:spLocks noGrp="1"/>
          </p:cNvSpPr>
          <p:nvPr>
            <p:ph idx="1"/>
          </p:nvPr>
        </p:nvSpPr>
        <p:spPr/>
        <p:txBody>
          <a:bodyPr>
            <a:normAutofit lnSpcReduction="10000"/>
          </a:bodyPr>
          <a:lstStyle/>
          <a:p>
            <a:r>
              <a:rPr lang="en-IN" b="1" dirty="0"/>
              <a:t>Using Data Types</a:t>
            </a:r>
            <a:endParaRPr lang="en-IN" dirty="0"/>
          </a:p>
          <a:p>
            <a:r>
              <a:rPr lang="en-IN" dirty="0"/>
              <a:t>Casting in Java is not done at compile time. So avoid unnecessary recasting of variables.</a:t>
            </a:r>
          </a:p>
          <a:p>
            <a:r>
              <a:rPr lang="en-IN" dirty="0"/>
              <a:t>Use static final keyword while creating constants. You can declare the data as static and final when it is invariant. </a:t>
            </a:r>
          </a:p>
          <a:p>
            <a:r>
              <a:rPr lang="en-IN" dirty="0"/>
              <a:t>If possible, declare methods as final. Validate all input data at client side.</a:t>
            </a:r>
          </a:p>
          <a:p>
            <a:r>
              <a:rPr lang="en-IN" dirty="0"/>
              <a:t>Static include is always faster than dynamic include.  </a:t>
            </a:r>
          </a:p>
          <a:p>
            <a:r>
              <a:rPr lang="en-IN" dirty="0"/>
              <a:t>Try to minimize the data stored in HTTP session. </a:t>
            </a:r>
          </a:p>
          <a:p>
            <a:r>
              <a:rPr lang="en-IN" dirty="0"/>
              <a:t>Disable the session creation in JSP if not required.</a:t>
            </a:r>
          </a:p>
          <a:p>
            <a:endParaRPr lang="en-IN" dirty="0">
              <a:effectLst/>
            </a:endParaRPr>
          </a:p>
        </p:txBody>
      </p:sp>
    </p:spTree>
    <p:extLst>
      <p:ext uri="{BB962C8B-B14F-4D97-AF65-F5344CB8AC3E}">
        <p14:creationId xmlns:p14="http://schemas.microsoft.com/office/powerpoint/2010/main" val="10776112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Application Layer Tuning</a:t>
            </a:r>
            <a:endParaRPr lang="en-IN" dirty="0"/>
          </a:p>
        </p:txBody>
      </p:sp>
      <p:sp>
        <p:nvSpPr>
          <p:cNvPr id="3" name="Content Placeholder 2"/>
          <p:cNvSpPr>
            <a:spLocks noGrp="1"/>
          </p:cNvSpPr>
          <p:nvPr>
            <p:ph idx="1"/>
          </p:nvPr>
        </p:nvSpPr>
        <p:spPr/>
        <p:txBody>
          <a:bodyPr>
            <a:normAutofit/>
          </a:bodyPr>
          <a:lstStyle/>
          <a:p>
            <a:r>
              <a:rPr lang="en-IN" b="1" dirty="0"/>
              <a:t>Efficient Data Storage</a:t>
            </a:r>
            <a:endParaRPr lang="en-IN" dirty="0"/>
          </a:p>
          <a:p>
            <a:r>
              <a:rPr lang="en-IN" dirty="0"/>
              <a:t>You may compress and decompress the serialized objects and save disk space</a:t>
            </a:r>
            <a:r>
              <a:rPr lang="en-IN" dirty="0" smtClean="0"/>
              <a:t>.</a:t>
            </a:r>
          </a:p>
          <a:p>
            <a:r>
              <a:rPr lang="en-IN" dirty="0" smtClean="0"/>
              <a:t>This </a:t>
            </a:r>
            <a:r>
              <a:rPr lang="en-IN" dirty="0"/>
              <a:t>can be done on the fly to improve the performance of client-server applications (zipping and unzipping the data).</a:t>
            </a:r>
          </a:p>
          <a:p>
            <a:r>
              <a:rPr lang="en-IN" dirty="0"/>
              <a:t>Try to encode and decode the data by using different classes such as base32 and base64 classes.</a:t>
            </a:r>
          </a:p>
          <a:p>
            <a:endParaRPr lang="en-IN" dirty="0">
              <a:effectLst/>
            </a:endParaRPr>
          </a:p>
        </p:txBody>
      </p:sp>
    </p:spTree>
    <p:extLst>
      <p:ext uri="{BB962C8B-B14F-4D97-AF65-F5344CB8AC3E}">
        <p14:creationId xmlns:p14="http://schemas.microsoft.com/office/powerpoint/2010/main" val="9323715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Database Layer Tuning</a:t>
            </a:r>
            <a:endParaRPr lang="en-IN" dirty="0"/>
          </a:p>
        </p:txBody>
      </p:sp>
      <p:sp>
        <p:nvSpPr>
          <p:cNvPr id="3" name="Content Placeholder 2"/>
          <p:cNvSpPr>
            <a:spLocks noGrp="1"/>
          </p:cNvSpPr>
          <p:nvPr>
            <p:ph idx="1"/>
          </p:nvPr>
        </p:nvSpPr>
        <p:spPr/>
        <p:txBody>
          <a:bodyPr>
            <a:normAutofit/>
          </a:bodyPr>
          <a:lstStyle/>
          <a:p>
            <a:r>
              <a:rPr lang="en-IN" dirty="0"/>
              <a:t>Whenever you are using select query, try to mention only the required columns</a:t>
            </a:r>
            <a:r>
              <a:rPr lang="en-IN" dirty="0" smtClean="0"/>
              <a:t>.</a:t>
            </a:r>
          </a:p>
          <a:p>
            <a:r>
              <a:rPr lang="en-IN" dirty="0" smtClean="0"/>
              <a:t> </a:t>
            </a:r>
            <a:r>
              <a:rPr lang="en-IN" dirty="0"/>
              <a:t>You can just use the columns that you wish to fetch and this will improve the performance. </a:t>
            </a:r>
          </a:p>
          <a:p>
            <a:r>
              <a:rPr lang="en-IN" dirty="0"/>
              <a:t>You can always optimize your query by using appropriate tools.</a:t>
            </a:r>
          </a:p>
          <a:p>
            <a:r>
              <a:rPr lang="en-IN" dirty="0"/>
              <a:t>Try to use prepared statements as they are precompiled. </a:t>
            </a:r>
          </a:p>
          <a:p>
            <a:r>
              <a:rPr lang="en-IN" dirty="0"/>
              <a:t>Whenever you create any statement object or a connection object in your DAO layer, it would be better to close or flush them in a finally block.</a:t>
            </a:r>
          </a:p>
          <a:p>
            <a:r>
              <a:rPr lang="en-IN" dirty="0"/>
              <a:t>Try to minimize the number of JDBC calls. You can achieve this by using JDBC connection pool or various design patterns such as singleton pattern.</a:t>
            </a:r>
          </a:p>
          <a:p>
            <a:endParaRPr lang="en-IN" dirty="0">
              <a:effectLst/>
            </a:endParaRPr>
          </a:p>
        </p:txBody>
      </p:sp>
    </p:spTree>
    <p:extLst>
      <p:ext uri="{BB962C8B-B14F-4D97-AF65-F5344CB8AC3E}">
        <p14:creationId xmlns:p14="http://schemas.microsoft.com/office/powerpoint/2010/main" val="4724845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Database Layer Tuning</a:t>
            </a:r>
            <a:endParaRPr lang="en-IN" dirty="0"/>
          </a:p>
        </p:txBody>
      </p:sp>
      <p:sp>
        <p:nvSpPr>
          <p:cNvPr id="3" name="Content Placeholder 2"/>
          <p:cNvSpPr>
            <a:spLocks noGrp="1"/>
          </p:cNvSpPr>
          <p:nvPr>
            <p:ph idx="1"/>
          </p:nvPr>
        </p:nvSpPr>
        <p:spPr>
          <a:xfrm>
            <a:off x="676656" y="2011680"/>
            <a:ext cx="10753725" cy="4348177"/>
          </a:xfrm>
        </p:spPr>
        <p:txBody>
          <a:bodyPr>
            <a:normAutofit lnSpcReduction="10000"/>
          </a:bodyPr>
          <a:lstStyle/>
          <a:p>
            <a:r>
              <a:rPr lang="en-IN" b="1" dirty="0"/>
              <a:t>Database Server </a:t>
            </a:r>
            <a:r>
              <a:rPr lang="en-IN" b="1" dirty="0" smtClean="0"/>
              <a:t>Tuning</a:t>
            </a:r>
          </a:p>
          <a:p>
            <a:r>
              <a:rPr lang="en-IN" dirty="0"/>
              <a:t>Create index over the table whenever it is required.</a:t>
            </a:r>
          </a:p>
          <a:p>
            <a:r>
              <a:rPr lang="en-IN" dirty="0"/>
              <a:t>Whenever your select query involves more than 6 tables, try to </a:t>
            </a:r>
            <a:r>
              <a:rPr lang="en-IN" dirty="0" err="1"/>
              <a:t>denormalize</a:t>
            </a:r>
            <a:r>
              <a:rPr lang="en-IN" dirty="0"/>
              <a:t> the table. </a:t>
            </a:r>
            <a:endParaRPr lang="en-IN" dirty="0" smtClean="0"/>
          </a:p>
          <a:p>
            <a:r>
              <a:rPr lang="en-IN" dirty="0" smtClean="0"/>
              <a:t>To </a:t>
            </a:r>
            <a:r>
              <a:rPr lang="en-IN" dirty="0"/>
              <a:t>improve the performance, you need to reduce the number of tables.  </a:t>
            </a:r>
          </a:p>
          <a:p>
            <a:r>
              <a:rPr lang="en-IN" dirty="0"/>
              <a:t>In case of batch operations, it is not a good idea to create SQL queries. </a:t>
            </a:r>
            <a:endParaRPr lang="en-IN" dirty="0" smtClean="0"/>
          </a:p>
          <a:p>
            <a:r>
              <a:rPr lang="en-IN" dirty="0" smtClean="0"/>
              <a:t>SQL </a:t>
            </a:r>
            <a:r>
              <a:rPr lang="en-IN" dirty="0"/>
              <a:t>query will be compiled every time and then it is executed. </a:t>
            </a:r>
            <a:endParaRPr lang="en-IN" dirty="0" smtClean="0"/>
          </a:p>
          <a:p>
            <a:r>
              <a:rPr lang="en-IN" dirty="0" smtClean="0"/>
              <a:t>You </a:t>
            </a:r>
            <a:r>
              <a:rPr lang="en-IN" dirty="0"/>
              <a:t>can use stored procedures. Stored procedures are compiled only once when they are executed for the first time.</a:t>
            </a:r>
          </a:p>
          <a:p>
            <a:r>
              <a:rPr lang="en-IN" dirty="0"/>
              <a:t>Avoid using views unless it is really needed. Querying from view takes more time than directly querying from the table.</a:t>
            </a:r>
          </a:p>
          <a:p>
            <a:endParaRPr lang="en-IN" dirty="0">
              <a:effectLst/>
            </a:endParaRPr>
          </a:p>
        </p:txBody>
      </p:sp>
    </p:spTree>
    <p:extLst>
      <p:ext uri="{BB962C8B-B14F-4D97-AF65-F5344CB8AC3E}">
        <p14:creationId xmlns:p14="http://schemas.microsoft.com/office/powerpoint/2010/main" val="27370814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Application Server Tuning</a:t>
            </a:r>
            <a:endParaRPr lang="en-IN" dirty="0"/>
          </a:p>
        </p:txBody>
      </p:sp>
      <p:sp>
        <p:nvSpPr>
          <p:cNvPr id="3" name="Content Placeholder 2"/>
          <p:cNvSpPr>
            <a:spLocks noGrp="1"/>
          </p:cNvSpPr>
          <p:nvPr>
            <p:ph idx="1"/>
          </p:nvPr>
        </p:nvSpPr>
        <p:spPr>
          <a:xfrm>
            <a:off x="676274" y="1725077"/>
            <a:ext cx="10753725" cy="4784905"/>
          </a:xfrm>
        </p:spPr>
        <p:txBody>
          <a:bodyPr>
            <a:normAutofit lnSpcReduction="10000"/>
          </a:bodyPr>
          <a:lstStyle/>
          <a:p>
            <a:r>
              <a:rPr lang="en-IN" dirty="0" smtClean="0"/>
              <a:t>Here </a:t>
            </a:r>
            <a:r>
              <a:rPr lang="en-IN" dirty="0"/>
              <a:t>you need to know where to tune and also the extent of tuning.</a:t>
            </a:r>
          </a:p>
          <a:p>
            <a:r>
              <a:rPr lang="en-IN" dirty="0"/>
              <a:t>Increase the JVM size of the application server. </a:t>
            </a:r>
            <a:endParaRPr lang="en-IN" dirty="0" smtClean="0"/>
          </a:p>
          <a:p>
            <a:r>
              <a:rPr lang="en-IN" dirty="0" smtClean="0"/>
              <a:t>For </a:t>
            </a:r>
            <a:r>
              <a:rPr lang="en-IN" dirty="0"/>
              <a:t>instance, in </a:t>
            </a:r>
            <a:r>
              <a:rPr lang="en-IN" dirty="0" err="1"/>
              <a:t>Weblogic</a:t>
            </a:r>
            <a:r>
              <a:rPr lang="en-IN" dirty="0"/>
              <a:t> Admin server, the size of the JVM can be extended by altering the values of </a:t>
            </a:r>
            <a:r>
              <a:rPr lang="en-IN" dirty="0" err="1"/>
              <a:t>Xmx</a:t>
            </a:r>
            <a:r>
              <a:rPr lang="en-IN" dirty="0"/>
              <a:t> and </a:t>
            </a:r>
            <a:r>
              <a:rPr lang="en-IN" dirty="0" err="1"/>
              <a:t>Xms</a:t>
            </a:r>
            <a:r>
              <a:rPr lang="en-IN" dirty="0"/>
              <a:t> in setDomainEnv.sh shell script. </a:t>
            </a:r>
          </a:p>
          <a:p>
            <a:r>
              <a:rPr lang="en-IN" dirty="0"/>
              <a:t>Session attributes must implement </a:t>
            </a:r>
            <a:r>
              <a:rPr lang="en-IN" dirty="0" err="1"/>
              <a:t>java.io.Serializable</a:t>
            </a:r>
            <a:r>
              <a:rPr lang="en-IN" dirty="0"/>
              <a:t> interface.</a:t>
            </a:r>
          </a:p>
          <a:p>
            <a:r>
              <a:rPr lang="en-IN" dirty="0"/>
              <a:t>Make your applications distributable.</a:t>
            </a:r>
          </a:p>
          <a:p>
            <a:r>
              <a:rPr lang="en-IN" dirty="0"/>
              <a:t>Group all related search queries in a single JDBC call</a:t>
            </a:r>
            <a:r>
              <a:rPr lang="en-IN" dirty="0" smtClean="0"/>
              <a:t>.</a:t>
            </a:r>
          </a:p>
          <a:p>
            <a:r>
              <a:rPr lang="en-IN" dirty="0" smtClean="0"/>
              <a:t>The </a:t>
            </a:r>
            <a:r>
              <a:rPr lang="en-IN" dirty="0"/>
              <a:t>basic idea of performance tuning in DAO layer is to reduce the number of JDBC calls.</a:t>
            </a:r>
          </a:p>
          <a:p>
            <a:r>
              <a:rPr lang="en-IN" dirty="0"/>
              <a:t>Optimize the methods that are used most often.</a:t>
            </a:r>
          </a:p>
          <a:p>
            <a:r>
              <a:rPr lang="en-IN" dirty="0"/>
              <a:t>Reduce the complexity of J2EE application. For example, try to separate the controller logic from the business logic.</a:t>
            </a:r>
          </a:p>
          <a:p>
            <a:endParaRPr lang="en-IN" dirty="0"/>
          </a:p>
        </p:txBody>
      </p:sp>
    </p:spTree>
    <p:extLst>
      <p:ext uri="{BB962C8B-B14F-4D97-AF65-F5344CB8AC3E}">
        <p14:creationId xmlns:p14="http://schemas.microsoft.com/office/powerpoint/2010/main" val="1463417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28766"/>
          </a:xfrm>
        </p:spPr>
        <p:txBody>
          <a:bodyPr>
            <a:normAutofit fontScale="90000"/>
          </a:bodyPr>
          <a:lstStyle/>
          <a:p>
            <a:r>
              <a:rPr lang="en-IN" b="1" dirty="0"/>
              <a:t>Java Code Execution Process.</a:t>
            </a:r>
            <a:endParaRPr lang="en-IN" dirty="0"/>
          </a:p>
        </p:txBody>
      </p:sp>
      <p:pic>
        <p:nvPicPr>
          <p:cNvPr id="5122" name="Picture 2" descr="java-code-execution-proce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72" y="1367027"/>
            <a:ext cx="5740529" cy="533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2112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218365"/>
            <a:ext cx="10772775" cy="1064526"/>
          </a:xfrm>
        </p:spPr>
        <p:txBody>
          <a:bodyPr>
            <a:normAutofit fontScale="90000"/>
          </a:bodyPr>
          <a:lstStyle/>
          <a:p>
            <a:r>
              <a:rPr lang="en-IN" dirty="0" smtClean="0"/>
              <a:t/>
            </a:r>
            <a:br>
              <a:rPr lang="en-IN" dirty="0" smtClean="0"/>
            </a:br>
            <a:r>
              <a:rPr lang="en-IN" dirty="0" smtClean="0"/>
              <a:t>Java </a:t>
            </a:r>
            <a:r>
              <a:rPr lang="en-IN" dirty="0"/>
              <a:t>Garbage Collection</a:t>
            </a:r>
            <a:br>
              <a:rPr lang="en-IN" dirty="0"/>
            </a:br>
            <a:endParaRPr lang="en-IN" dirty="0"/>
          </a:p>
        </p:txBody>
      </p:sp>
      <p:sp>
        <p:nvSpPr>
          <p:cNvPr id="3" name="Content Placeholder 2"/>
          <p:cNvSpPr>
            <a:spLocks noGrp="1"/>
          </p:cNvSpPr>
          <p:nvPr>
            <p:ph idx="1"/>
          </p:nvPr>
        </p:nvSpPr>
        <p:spPr>
          <a:xfrm>
            <a:off x="676656" y="2011680"/>
            <a:ext cx="10753725" cy="3556607"/>
          </a:xfrm>
        </p:spPr>
        <p:txBody>
          <a:bodyPr>
            <a:normAutofit/>
          </a:bodyPr>
          <a:lstStyle/>
          <a:p>
            <a:pPr fontAlgn="base"/>
            <a:r>
              <a:rPr lang="en-IN" dirty="0"/>
              <a:t>One of the basic way of garbage collection involves three steps:</a:t>
            </a:r>
          </a:p>
          <a:p>
            <a:pPr fontAlgn="base"/>
            <a:r>
              <a:rPr lang="en-IN" b="1" dirty="0"/>
              <a:t>Marking</a:t>
            </a:r>
            <a:r>
              <a:rPr lang="en-IN" dirty="0"/>
              <a:t>: This is the first step where garbage collector identifies which objects are in use and which ones are not in use.</a:t>
            </a:r>
          </a:p>
          <a:p>
            <a:pPr fontAlgn="base"/>
            <a:r>
              <a:rPr lang="en-IN" b="1" dirty="0"/>
              <a:t>Normal Deletion</a:t>
            </a:r>
            <a:r>
              <a:rPr lang="en-IN" dirty="0"/>
              <a:t>: Garbage Collector removes the unused objects and reclaim the free space to be allocated to other objects.</a:t>
            </a:r>
          </a:p>
          <a:p>
            <a:pPr fontAlgn="base"/>
            <a:r>
              <a:rPr lang="en-IN" b="1" dirty="0"/>
              <a:t>Deletion with Compacting</a:t>
            </a:r>
            <a:r>
              <a:rPr lang="en-IN" dirty="0"/>
              <a:t>: For better performance, after deleting unused objects, all the survived objects can be moved to be together. This will increase the performance of allocation of memory to newer objects</a:t>
            </a:r>
            <a:r>
              <a:rPr lang="en-IN" dirty="0" smtClean="0"/>
              <a:t>.`</a:t>
            </a:r>
            <a:endParaRPr lang="en-IN" dirty="0"/>
          </a:p>
        </p:txBody>
      </p:sp>
    </p:spTree>
    <p:extLst>
      <p:ext uri="{BB962C8B-B14F-4D97-AF65-F5344CB8AC3E}">
        <p14:creationId xmlns:p14="http://schemas.microsoft.com/office/powerpoint/2010/main" val="9231072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When Can You Conclude Performance Tuning?</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746" y="2157731"/>
            <a:ext cx="4763165" cy="4010585"/>
          </a:xfrm>
          <a:prstGeom prst="rect">
            <a:avLst/>
          </a:prstGeom>
        </p:spPr>
      </p:pic>
    </p:spTree>
    <p:extLst>
      <p:ext uri="{BB962C8B-B14F-4D97-AF65-F5344CB8AC3E}">
        <p14:creationId xmlns:p14="http://schemas.microsoft.com/office/powerpoint/2010/main" val="21484081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two dimensions of web applications’</a:t>
            </a:r>
            <a:br>
              <a:rPr lang="en-IN" b="1" dirty="0"/>
            </a:br>
            <a:r>
              <a:rPr lang="en-IN" b="1" dirty="0"/>
              <a:t>performance tuning</a:t>
            </a:r>
            <a:endParaRPr lang="en-IN" dirty="0"/>
          </a:p>
        </p:txBody>
      </p:sp>
      <p:sp>
        <p:nvSpPr>
          <p:cNvPr id="3" name="Content Placeholder 2"/>
          <p:cNvSpPr>
            <a:spLocks noGrp="1"/>
          </p:cNvSpPr>
          <p:nvPr>
            <p:ph idx="1"/>
          </p:nvPr>
        </p:nvSpPr>
        <p:spPr/>
        <p:txBody>
          <a:bodyPr/>
          <a:lstStyle/>
          <a:p>
            <a:endParaRPr lang="en-IN" dirty="0" smtClean="0"/>
          </a:p>
          <a:p>
            <a:r>
              <a:rPr lang="en-IN" dirty="0" smtClean="0"/>
              <a:t>Horizontal Dimension ( Node to Node)</a:t>
            </a:r>
          </a:p>
          <a:p>
            <a:r>
              <a:rPr lang="en-IN" dirty="0" smtClean="0"/>
              <a:t>Vertical Dimension  (</a:t>
            </a:r>
            <a:r>
              <a:rPr lang="en-IN" dirty="0" err="1" smtClean="0"/>
              <a:t>intranode</a:t>
            </a:r>
            <a:r>
              <a:rPr lang="en-IN" dirty="0" smtClean="0"/>
              <a:t>)</a:t>
            </a:r>
            <a:endParaRPr lang="en-IN" dirty="0"/>
          </a:p>
        </p:txBody>
      </p:sp>
    </p:spTree>
    <p:extLst>
      <p:ext uri="{BB962C8B-B14F-4D97-AF65-F5344CB8AC3E}">
        <p14:creationId xmlns:p14="http://schemas.microsoft.com/office/powerpoint/2010/main" val="39819496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Horizontal Dimension</a:t>
            </a:r>
            <a:endParaRPr lang="en-IN" dirty="0"/>
          </a:p>
        </p:txBody>
      </p:sp>
      <p:pic>
        <p:nvPicPr>
          <p:cNvPr id="5" name="Picture 4"/>
          <p:cNvPicPr>
            <a:picLocks noChangeAspect="1"/>
          </p:cNvPicPr>
          <p:nvPr/>
        </p:nvPicPr>
        <p:blipFill>
          <a:blip r:embed="rId2"/>
          <a:stretch>
            <a:fillRect/>
          </a:stretch>
        </p:blipFill>
        <p:spPr>
          <a:xfrm>
            <a:off x="657224" y="2157731"/>
            <a:ext cx="10602179" cy="3926344"/>
          </a:xfrm>
          <a:prstGeom prst="rect">
            <a:avLst/>
          </a:prstGeom>
        </p:spPr>
      </p:pic>
    </p:spTree>
    <p:extLst>
      <p:ext uri="{BB962C8B-B14F-4D97-AF65-F5344CB8AC3E}">
        <p14:creationId xmlns:p14="http://schemas.microsoft.com/office/powerpoint/2010/main" val="14952987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477" y="3105835"/>
            <a:ext cx="9771797" cy="369332"/>
          </a:xfrm>
          <a:prstGeom prst="rect">
            <a:avLst/>
          </a:prstGeom>
        </p:spPr>
        <p:txBody>
          <a:bodyPr wrap="square">
            <a:spAutoFit/>
          </a:bodyPr>
          <a:lstStyle/>
          <a:p>
            <a:r>
              <a:rPr lang="en-IN" dirty="0"/>
              <a:t>http://www.appperfect.com/support/java-coding-rules/optimization.html#rule1</a:t>
            </a:r>
          </a:p>
        </p:txBody>
      </p:sp>
    </p:spTree>
    <p:extLst>
      <p:ext uri="{BB962C8B-B14F-4D97-AF65-F5344CB8AC3E}">
        <p14:creationId xmlns:p14="http://schemas.microsoft.com/office/powerpoint/2010/main" val="413405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218365"/>
            <a:ext cx="10772775" cy="1064526"/>
          </a:xfrm>
        </p:spPr>
        <p:txBody>
          <a:bodyPr>
            <a:normAutofit fontScale="90000"/>
          </a:bodyPr>
          <a:lstStyle/>
          <a:p>
            <a:r>
              <a:rPr lang="en-IN" dirty="0" smtClean="0"/>
              <a:t/>
            </a:r>
            <a:br>
              <a:rPr lang="en-IN" dirty="0" smtClean="0"/>
            </a:br>
            <a:r>
              <a:rPr lang="en-IN" dirty="0" smtClean="0"/>
              <a:t>Java </a:t>
            </a:r>
            <a:r>
              <a:rPr lang="en-IN" dirty="0"/>
              <a:t>Garbage Collection</a:t>
            </a:r>
            <a:br>
              <a:rPr lang="en-IN" dirty="0"/>
            </a:br>
            <a:endParaRPr lang="en-IN" dirty="0"/>
          </a:p>
        </p:txBody>
      </p:sp>
      <p:sp>
        <p:nvSpPr>
          <p:cNvPr id="3" name="Content Placeholder 2"/>
          <p:cNvSpPr>
            <a:spLocks noGrp="1"/>
          </p:cNvSpPr>
          <p:nvPr>
            <p:ph idx="1"/>
          </p:nvPr>
        </p:nvSpPr>
        <p:spPr>
          <a:xfrm>
            <a:off x="676656" y="2011680"/>
            <a:ext cx="10753725" cy="3556607"/>
          </a:xfrm>
        </p:spPr>
        <p:txBody>
          <a:bodyPr>
            <a:normAutofit/>
          </a:bodyPr>
          <a:lstStyle/>
          <a:p>
            <a:pPr fontAlgn="base"/>
            <a:r>
              <a:rPr lang="en-IN" dirty="0"/>
              <a:t>There are two problems with simple mark and delete approach</a:t>
            </a:r>
            <a:r>
              <a:rPr lang="en-IN" dirty="0" smtClean="0"/>
              <a:t>.</a:t>
            </a:r>
          </a:p>
          <a:p>
            <a:pPr fontAlgn="base"/>
            <a:endParaRPr lang="en-IN" dirty="0"/>
          </a:p>
          <a:p>
            <a:pPr lvl="1" fontAlgn="base">
              <a:buFont typeface="Arial" panose="020B0604020202020204" pitchFamily="34" charset="0"/>
              <a:buChar char="•"/>
            </a:pPr>
            <a:r>
              <a:rPr lang="en-IN" dirty="0"/>
              <a:t>First one is that it’s not efficient because most of the newly created objects will become unused</a:t>
            </a:r>
          </a:p>
          <a:p>
            <a:pPr lvl="1" fontAlgn="base">
              <a:buFont typeface="Arial" panose="020B0604020202020204" pitchFamily="34" charset="0"/>
              <a:buChar char="•"/>
            </a:pPr>
            <a:endParaRPr lang="en-IN" dirty="0" smtClean="0"/>
          </a:p>
          <a:p>
            <a:pPr lvl="1" fontAlgn="base">
              <a:buFont typeface="Arial" panose="020B0604020202020204" pitchFamily="34" charset="0"/>
              <a:buChar char="•"/>
            </a:pPr>
            <a:r>
              <a:rPr lang="en-IN" dirty="0" smtClean="0"/>
              <a:t>Secondly </a:t>
            </a:r>
            <a:r>
              <a:rPr lang="en-IN" dirty="0"/>
              <a:t>objects that are in-use for multiple garbage collection cycle are most likely to be in-use for future cycles too.</a:t>
            </a:r>
          </a:p>
        </p:txBody>
      </p:sp>
    </p:spTree>
    <p:extLst>
      <p:ext uri="{BB962C8B-B14F-4D97-AF65-F5344CB8AC3E}">
        <p14:creationId xmlns:p14="http://schemas.microsoft.com/office/powerpoint/2010/main" val="221466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46879"/>
          </a:xfrm>
        </p:spPr>
        <p:txBody>
          <a:bodyPr>
            <a:normAutofit fontScale="90000"/>
          </a:bodyPr>
          <a:lstStyle/>
          <a:p>
            <a:r>
              <a:rPr lang="en-IN" dirty="0" smtClean="0"/>
              <a:t/>
            </a:r>
            <a:br>
              <a:rPr lang="en-IN" dirty="0" smtClean="0"/>
            </a:br>
            <a:r>
              <a:rPr lang="en-IN" dirty="0" smtClean="0"/>
              <a:t>Java </a:t>
            </a:r>
            <a:r>
              <a:rPr lang="en-IN" dirty="0"/>
              <a:t>Garbage Collection Types</a:t>
            </a:r>
            <a:br>
              <a:rPr lang="en-IN" dirty="0"/>
            </a:br>
            <a:endParaRPr lang="en-IN" dirty="0"/>
          </a:p>
        </p:txBody>
      </p:sp>
      <p:sp>
        <p:nvSpPr>
          <p:cNvPr id="3" name="Content Placeholder 2"/>
          <p:cNvSpPr>
            <a:spLocks noGrp="1"/>
          </p:cNvSpPr>
          <p:nvPr>
            <p:ph idx="1"/>
          </p:nvPr>
        </p:nvSpPr>
        <p:spPr>
          <a:xfrm>
            <a:off x="676656" y="2011681"/>
            <a:ext cx="10753725" cy="2655854"/>
          </a:xfrm>
        </p:spPr>
        <p:txBody>
          <a:bodyPr/>
          <a:lstStyle/>
          <a:p>
            <a:r>
              <a:rPr lang="en-IN" dirty="0"/>
              <a:t>Serial GC (-XX:+</a:t>
            </a:r>
            <a:r>
              <a:rPr lang="en-IN" dirty="0" err="1"/>
              <a:t>UseSerialGC</a:t>
            </a:r>
            <a:r>
              <a:rPr lang="en-IN" dirty="0"/>
              <a:t>): </a:t>
            </a:r>
            <a:endParaRPr lang="en-IN" dirty="0" smtClean="0"/>
          </a:p>
          <a:p>
            <a:pPr lvl="1">
              <a:buFont typeface="Arial" panose="020B0604020202020204" pitchFamily="34" charset="0"/>
              <a:buChar char="•"/>
            </a:pPr>
            <a:r>
              <a:rPr lang="en-IN" dirty="0" smtClean="0"/>
              <a:t>Serial </a:t>
            </a:r>
            <a:r>
              <a:rPr lang="en-IN" dirty="0"/>
              <a:t>GC uses the simple mark-sweep-compact approach for young and old generations garbage collection </a:t>
            </a:r>
            <a:r>
              <a:rPr lang="en-IN" dirty="0" err="1"/>
              <a:t>i.e</a:t>
            </a:r>
            <a:r>
              <a:rPr lang="en-IN" dirty="0"/>
              <a:t> Minor and Major GC.</a:t>
            </a:r>
          </a:p>
          <a:p>
            <a:pPr lvl="1">
              <a:buFont typeface="Arial" panose="020B0604020202020204" pitchFamily="34" charset="0"/>
              <a:buChar char="•"/>
            </a:pPr>
            <a:r>
              <a:rPr lang="en-IN" dirty="0"/>
              <a:t>Serial GC is useful in client-machines such as our simple stand alone applications and machines with smaller CPU. </a:t>
            </a:r>
            <a:endParaRPr lang="en-IN" dirty="0" smtClean="0"/>
          </a:p>
          <a:p>
            <a:pPr lvl="1">
              <a:buFont typeface="Arial" panose="020B0604020202020204" pitchFamily="34" charset="0"/>
              <a:buChar char="•"/>
            </a:pPr>
            <a:r>
              <a:rPr lang="en-IN" dirty="0" smtClean="0"/>
              <a:t>It </a:t>
            </a:r>
            <a:r>
              <a:rPr lang="en-IN" dirty="0"/>
              <a:t>is good for small applications with low memory footprint.</a:t>
            </a:r>
          </a:p>
          <a:p>
            <a:endParaRPr lang="en-IN" dirty="0"/>
          </a:p>
        </p:txBody>
      </p:sp>
    </p:spTree>
    <p:extLst>
      <p:ext uri="{BB962C8B-B14F-4D97-AF65-F5344CB8AC3E}">
        <p14:creationId xmlns:p14="http://schemas.microsoft.com/office/powerpoint/2010/main" val="1742057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46879"/>
          </a:xfrm>
        </p:spPr>
        <p:txBody>
          <a:bodyPr>
            <a:normAutofit fontScale="90000"/>
          </a:bodyPr>
          <a:lstStyle/>
          <a:p>
            <a:r>
              <a:rPr lang="en-IN" dirty="0" smtClean="0"/>
              <a:t/>
            </a:r>
            <a:br>
              <a:rPr lang="en-IN" dirty="0" smtClean="0"/>
            </a:br>
            <a:r>
              <a:rPr lang="en-IN" dirty="0" smtClean="0"/>
              <a:t>Java </a:t>
            </a:r>
            <a:r>
              <a:rPr lang="en-IN" dirty="0"/>
              <a:t>Garbage Collection Types</a:t>
            </a:r>
            <a:br>
              <a:rPr lang="en-IN" dirty="0"/>
            </a:br>
            <a:endParaRPr lang="en-IN" dirty="0"/>
          </a:p>
        </p:txBody>
      </p:sp>
      <p:sp>
        <p:nvSpPr>
          <p:cNvPr id="3" name="Content Placeholder 2"/>
          <p:cNvSpPr>
            <a:spLocks noGrp="1"/>
          </p:cNvSpPr>
          <p:nvPr>
            <p:ph idx="1"/>
          </p:nvPr>
        </p:nvSpPr>
        <p:spPr>
          <a:xfrm>
            <a:off x="676656" y="2011680"/>
            <a:ext cx="10753725" cy="3952391"/>
          </a:xfrm>
        </p:spPr>
        <p:txBody>
          <a:bodyPr>
            <a:normAutofit/>
          </a:bodyPr>
          <a:lstStyle/>
          <a:p>
            <a:r>
              <a:rPr lang="en-IN" dirty="0"/>
              <a:t>Parallel GC (-XX:+</a:t>
            </a:r>
            <a:r>
              <a:rPr lang="en-IN" dirty="0" err="1"/>
              <a:t>UseParallelGC</a:t>
            </a:r>
            <a:r>
              <a:rPr lang="en-IN" dirty="0"/>
              <a:t>): </a:t>
            </a:r>
            <a:endParaRPr lang="en-IN" dirty="0" smtClean="0"/>
          </a:p>
          <a:p>
            <a:pPr lvl="1">
              <a:buFont typeface="Arial" panose="020B0604020202020204" pitchFamily="34" charset="0"/>
              <a:buChar char="•"/>
            </a:pPr>
            <a:r>
              <a:rPr lang="en-IN" dirty="0" smtClean="0"/>
              <a:t>Parallel </a:t>
            </a:r>
            <a:r>
              <a:rPr lang="en-IN" dirty="0"/>
              <a:t>GC is same as Serial GC except that is spawns N threads for young generation garbage collection where N is the number of CPU cores in the system</a:t>
            </a:r>
            <a:r>
              <a:rPr lang="en-IN" dirty="0" smtClean="0"/>
              <a:t>.</a:t>
            </a:r>
          </a:p>
          <a:p>
            <a:pPr lvl="1">
              <a:buFont typeface="Arial" panose="020B0604020202020204" pitchFamily="34" charset="0"/>
              <a:buChar char="•"/>
            </a:pPr>
            <a:r>
              <a:rPr lang="en-IN" dirty="0" smtClean="0"/>
              <a:t> </a:t>
            </a:r>
            <a:r>
              <a:rPr lang="en-IN" dirty="0"/>
              <a:t>We can control the number of threads using -</a:t>
            </a:r>
            <a:r>
              <a:rPr lang="en-IN" dirty="0" err="1"/>
              <a:t>XX:ParallelGCThreads</a:t>
            </a:r>
            <a:r>
              <a:rPr lang="en-IN" dirty="0"/>
              <a:t>=n JVM option.</a:t>
            </a:r>
          </a:p>
          <a:p>
            <a:pPr lvl="1">
              <a:buFont typeface="Arial" panose="020B0604020202020204" pitchFamily="34" charset="0"/>
              <a:buChar char="•"/>
            </a:pPr>
            <a:r>
              <a:rPr lang="en-IN" dirty="0"/>
              <a:t>Parallel Garbage Collector is also called throughput collector because it uses multiple CPUs to speed up the GC performance. </a:t>
            </a:r>
            <a:endParaRPr lang="en-IN" dirty="0" smtClean="0"/>
          </a:p>
          <a:p>
            <a:pPr lvl="1">
              <a:buFont typeface="Arial" panose="020B0604020202020204" pitchFamily="34" charset="0"/>
              <a:buChar char="•"/>
            </a:pPr>
            <a:r>
              <a:rPr lang="en-IN" dirty="0" smtClean="0"/>
              <a:t>Parallel </a:t>
            </a:r>
            <a:r>
              <a:rPr lang="en-IN" dirty="0"/>
              <a:t>GC uses single thread for Old Generation garbage collection.</a:t>
            </a:r>
          </a:p>
        </p:txBody>
      </p:sp>
    </p:spTree>
    <p:extLst>
      <p:ext uri="{BB962C8B-B14F-4D97-AF65-F5344CB8AC3E}">
        <p14:creationId xmlns:p14="http://schemas.microsoft.com/office/powerpoint/2010/main" val="2572487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46879"/>
          </a:xfrm>
        </p:spPr>
        <p:txBody>
          <a:bodyPr>
            <a:normAutofit fontScale="90000"/>
          </a:bodyPr>
          <a:lstStyle/>
          <a:p>
            <a:r>
              <a:rPr lang="en-IN" dirty="0" smtClean="0"/>
              <a:t/>
            </a:r>
            <a:br>
              <a:rPr lang="en-IN" dirty="0" smtClean="0"/>
            </a:br>
            <a:r>
              <a:rPr lang="en-IN" dirty="0" smtClean="0"/>
              <a:t>Java </a:t>
            </a:r>
            <a:r>
              <a:rPr lang="en-IN" dirty="0"/>
              <a:t>Garbage Collection Types</a:t>
            </a:r>
            <a:br>
              <a:rPr lang="en-IN" dirty="0"/>
            </a:br>
            <a:endParaRPr lang="en-IN" dirty="0"/>
          </a:p>
        </p:txBody>
      </p:sp>
      <p:sp>
        <p:nvSpPr>
          <p:cNvPr id="3" name="Content Placeholder 2"/>
          <p:cNvSpPr>
            <a:spLocks noGrp="1"/>
          </p:cNvSpPr>
          <p:nvPr>
            <p:ph idx="1"/>
          </p:nvPr>
        </p:nvSpPr>
        <p:spPr>
          <a:xfrm>
            <a:off x="676656" y="2011681"/>
            <a:ext cx="10753725" cy="1659568"/>
          </a:xfrm>
        </p:spPr>
        <p:txBody>
          <a:bodyPr>
            <a:normAutofit/>
          </a:bodyPr>
          <a:lstStyle/>
          <a:p>
            <a:pPr fontAlgn="base"/>
            <a:r>
              <a:rPr lang="en-IN" b="1" dirty="0"/>
              <a:t>Parallel Old GC (-XX:+</a:t>
            </a:r>
            <a:r>
              <a:rPr lang="en-IN" b="1" dirty="0" err="1"/>
              <a:t>UseParallelOldGC</a:t>
            </a:r>
            <a:r>
              <a:rPr lang="en-IN" b="1" dirty="0"/>
              <a:t>)</a:t>
            </a:r>
            <a:r>
              <a:rPr lang="en-IN" dirty="0"/>
              <a:t>: </a:t>
            </a:r>
            <a:endParaRPr lang="en-IN" dirty="0" smtClean="0"/>
          </a:p>
          <a:p>
            <a:pPr lvl="1" fontAlgn="base">
              <a:buFont typeface="Arial" panose="020B0604020202020204" pitchFamily="34" charset="0"/>
              <a:buChar char="•"/>
            </a:pPr>
            <a:r>
              <a:rPr lang="en-IN" dirty="0" smtClean="0"/>
              <a:t>This is same as Parallel GC except that it uses multiple threads for both Young Generation and Old Generation garbage collection.</a:t>
            </a:r>
            <a:endParaRPr lang="en-IN" dirty="0"/>
          </a:p>
        </p:txBody>
      </p:sp>
    </p:spTree>
    <p:extLst>
      <p:ext uri="{BB962C8B-B14F-4D97-AF65-F5344CB8AC3E}">
        <p14:creationId xmlns:p14="http://schemas.microsoft.com/office/powerpoint/2010/main" val="1818125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46879"/>
          </a:xfrm>
        </p:spPr>
        <p:txBody>
          <a:bodyPr>
            <a:normAutofit fontScale="90000"/>
          </a:bodyPr>
          <a:lstStyle/>
          <a:p>
            <a:r>
              <a:rPr lang="en-IN" dirty="0" smtClean="0"/>
              <a:t/>
            </a:r>
            <a:br>
              <a:rPr lang="en-IN" dirty="0" smtClean="0"/>
            </a:br>
            <a:r>
              <a:rPr lang="en-IN" dirty="0" smtClean="0"/>
              <a:t>Java </a:t>
            </a:r>
            <a:r>
              <a:rPr lang="en-IN" dirty="0"/>
              <a:t>Garbage Collection Types</a:t>
            </a:r>
            <a:br>
              <a:rPr lang="en-IN" dirty="0"/>
            </a:br>
            <a:endParaRPr lang="en-IN" dirty="0"/>
          </a:p>
        </p:txBody>
      </p:sp>
      <p:sp>
        <p:nvSpPr>
          <p:cNvPr id="3" name="Content Placeholder 2"/>
          <p:cNvSpPr>
            <a:spLocks noGrp="1"/>
          </p:cNvSpPr>
          <p:nvPr>
            <p:ph idx="1"/>
          </p:nvPr>
        </p:nvSpPr>
        <p:spPr>
          <a:xfrm>
            <a:off x="676656" y="2011680"/>
            <a:ext cx="10753725" cy="4170755"/>
          </a:xfrm>
        </p:spPr>
        <p:txBody>
          <a:bodyPr>
            <a:normAutofit lnSpcReduction="10000"/>
          </a:bodyPr>
          <a:lstStyle/>
          <a:p>
            <a:pPr fontAlgn="base"/>
            <a:endParaRPr lang="en-IN" b="1" dirty="0"/>
          </a:p>
          <a:p>
            <a:pPr fontAlgn="base"/>
            <a:r>
              <a:rPr lang="en-IN" b="1" dirty="0"/>
              <a:t>Concurrent Mark Sweep (CMS) Collector (-XX:+</a:t>
            </a:r>
            <a:r>
              <a:rPr lang="en-IN" b="1" dirty="0" err="1"/>
              <a:t>UseConcMarkSweepGC</a:t>
            </a:r>
            <a:r>
              <a:rPr lang="en-IN" b="1" dirty="0"/>
              <a:t>): </a:t>
            </a:r>
            <a:endParaRPr lang="en-IN" b="1" dirty="0" smtClean="0"/>
          </a:p>
          <a:p>
            <a:pPr lvl="1" fontAlgn="base">
              <a:buFont typeface="Arial" panose="020B0604020202020204" pitchFamily="34" charset="0"/>
              <a:buChar char="•"/>
            </a:pPr>
            <a:r>
              <a:rPr lang="en-IN" b="1" dirty="0" smtClean="0"/>
              <a:t>CMS </a:t>
            </a:r>
            <a:r>
              <a:rPr lang="en-IN" b="1" dirty="0"/>
              <a:t>Collector is also referred as concurrent low pause collector. </a:t>
            </a:r>
            <a:endParaRPr lang="en-IN" b="1" dirty="0" smtClean="0"/>
          </a:p>
          <a:p>
            <a:pPr lvl="1" fontAlgn="base">
              <a:buFont typeface="Arial" panose="020B0604020202020204" pitchFamily="34" charset="0"/>
              <a:buChar char="•"/>
            </a:pPr>
            <a:r>
              <a:rPr lang="en-IN" b="1" dirty="0" smtClean="0"/>
              <a:t>It </a:t>
            </a:r>
            <a:r>
              <a:rPr lang="en-IN" b="1" dirty="0"/>
              <a:t>does the garbage collection for Old generation. </a:t>
            </a:r>
            <a:endParaRPr lang="en-IN" b="1" dirty="0" smtClean="0"/>
          </a:p>
          <a:p>
            <a:pPr lvl="1" fontAlgn="base">
              <a:buFont typeface="Arial" panose="020B0604020202020204" pitchFamily="34" charset="0"/>
              <a:buChar char="•"/>
            </a:pPr>
            <a:r>
              <a:rPr lang="en-IN" b="1" dirty="0" smtClean="0"/>
              <a:t>CMS </a:t>
            </a:r>
            <a:r>
              <a:rPr lang="en-IN" b="1" dirty="0"/>
              <a:t>collector tries to minimize the pauses due to garbage collection by doing most of the garbage collection work concurrently with the application threads.</a:t>
            </a:r>
          </a:p>
          <a:p>
            <a:pPr lvl="1" fontAlgn="base">
              <a:buFont typeface="Arial" panose="020B0604020202020204" pitchFamily="34" charset="0"/>
              <a:buChar char="•"/>
            </a:pPr>
            <a:r>
              <a:rPr lang="en-IN" b="1" dirty="0"/>
              <a:t>CMS collector on young generation uses the same algorithm as that of the parallel collector. </a:t>
            </a:r>
            <a:endParaRPr lang="en-IN" b="1" dirty="0" smtClean="0"/>
          </a:p>
          <a:p>
            <a:pPr lvl="1" fontAlgn="base">
              <a:buFont typeface="Arial" panose="020B0604020202020204" pitchFamily="34" charset="0"/>
              <a:buChar char="•"/>
            </a:pPr>
            <a:r>
              <a:rPr lang="en-IN" b="1" dirty="0" smtClean="0"/>
              <a:t>This </a:t>
            </a:r>
            <a:r>
              <a:rPr lang="en-IN" b="1" dirty="0"/>
              <a:t>garbage collector is suitable for responsive applications where we can’t afford longer pause times. </a:t>
            </a:r>
            <a:endParaRPr lang="en-IN" b="1" dirty="0" smtClean="0"/>
          </a:p>
          <a:p>
            <a:pPr lvl="1" fontAlgn="base">
              <a:buFont typeface="Arial" panose="020B0604020202020204" pitchFamily="34" charset="0"/>
              <a:buChar char="•"/>
            </a:pPr>
            <a:r>
              <a:rPr lang="en-IN" b="1" dirty="0" smtClean="0"/>
              <a:t>We </a:t>
            </a:r>
            <a:r>
              <a:rPr lang="en-IN" b="1" dirty="0"/>
              <a:t>can limit the number of threads in CMS collector using -</a:t>
            </a:r>
            <a:r>
              <a:rPr lang="en-IN" b="1" dirty="0" err="1"/>
              <a:t>XX:ParallelCMSThreads</a:t>
            </a:r>
            <a:r>
              <a:rPr lang="en-IN" b="1" dirty="0"/>
              <a:t>=n JVM option.</a:t>
            </a:r>
            <a:endParaRPr lang="en-IN" dirty="0"/>
          </a:p>
        </p:txBody>
      </p:sp>
    </p:spTree>
    <p:extLst>
      <p:ext uri="{BB962C8B-B14F-4D97-AF65-F5344CB8AC3E}">
        <p14:creationId xmlns:p14="http://schemas.microsoft.com/office/powerpoint/2010/main" val="1105199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46879"/>
          </a:xfrm>
        </p:spPr>
        <p:txBody>
          <a:bodyPr>
            <a:normAutofit fontScale="90000"/>
          </a:bodyPr>
          <a:lstStyle/>
          <a:p>
            <a:r>
              <a:rPr lang="en-IN" dirty="0" smtClean="0"/>
              <a:t/>
            </a:r>
            <a:br>
              <a:rPr lang="en-IN" dirty="0" smtClean="0"/>
            </a:br>
            <a:r>
              <a:rPr lang="en-IN" dirty="0" smtClean="0"/>
              <a:t>Java </a:t>
            </a:r>
            <a:r>
              <a:rPr lang="en-IN" dirty="0"/>
              <a:t>Garbage Collection Types</a:t>
            </a:r>
            <a:br>
              <a:rPr lang="en-IN" dirty="0"/>
            </a:br>
            <a:endParaRPr lang="en-IN" dirty="0"/>
          </a:p>
        </p:txBody>
      </p:sp>
      <p:sp>
        <p:nvSpPr>
          <p:cNvPr id="3" name="Content Placeholder 2"/>
          <p:cNvSpPr>
            <a:spLocks noGrp="1"/>
          </p:cNvSpPr>
          <p:nvPr>
            <p:ph idx="1"/>
          </p:nvPr>
        </p:nvSpPr>
        <p:spPr>
          <a:xfrm>
            <a:off x="676656" y="2011680"/>
            <a:ext cx="10753725" cy="4170755"/>
          </a:xfrm>
        </p:spPr>
        <p:txBody>
          <a:bodyPr>
            <a:normAutofit/>
          </a:bodyPr>
          <a:lstStyle/>
          <a:p>
            <a:pPr fontAlgn="base"/>
            <a:endParaRPr lang="en-IN" b="1" dirty="0"/>
          </a:p>
          <a:p>
            <a:pPr fontAlgn="base"/>
            <a:r>
              <a:rPr lang="en-IN" b="1" dirty="0"/>
              <a:t>G1 Garbage Collector (-XX:+UseG1GC)</a:t>
            </a:r>
            <a:r>
              <a:rPr lang="en-IN" dirty="0"/>
              <a:t>: </a:t>
            </a:r>
            <a:endParaRPr lang="en-IN" dirty="0" smtClean="0"/>
          </a:p>
          <a:p>
            <a:pPr lvl="1" fontAlgn="base">
              <a:buFont typeface="Arial" panose="020B0604020202020204" pitchFamily="34" charset="0"/>
              <a:buChar char="•"/>
            </a:pPr>
            <a:r>
              <a:rPr lang="en-IN" dirty="0" smtClean="0"/>
              <a:t>The </a:t>
            </a:r>
            <a:r>
              <a:rPr lang="en-IN" dirty="0"/>
              <a:t>Garbage First or G1 garbage collector is available from Java 7 and it’s long term goal is to replace the CMS collector. </a:t>
            </a:r>
            <a:endParaRPr lang="en-IN" dirty="0" smtClean="0"/>
          </a:p>
          <a:p>
            <a:pPr lvl="1" fontAlgn="base">
              <a:buFont typeface="Arial" panose="020B0604020202020204" pitchFamily="34" charset="0"/>
              <a:buChar char="•"/>
            </a:pPr>
            <a:r>
              <a:rPr lang="en-IN" dirty="0" smtClean="0"/>
              <a:t>The </a:t>
            </a:r>
            <a:r>
              <a:rPr lang="en-IN" dirty="0"/>
              <a:t>G1 collector is a parallel, concurrent, and incrementally compacting low-pause garbage </a:t>
            </a:r>
            <a:r>
              <a:rPr lang="en-IN" dirty="0" err="1"/>
              <a:t>collector.Garbage</a:t>
            </a:r>
            <a:r>
              <a:rPr lang="en-IN" dirty="0"/>
              <a:t> </a:t>
            </a:r>
            <a:endParaRPr lang="en-IN" dirty="0" smtClean="0"/>
          </a:p>
          <a:p>
            <a:pPr lvl="1" fontAlgn="base">
              <a:buFont typeface="Arial" panose="020B0604020202020204" pitchFamily="34" charset="0"/>
              <a:buChar char="•"/>
            </a:pPr>
            <a:r>
              <a:rPr lang="en-IN" dirty="0" smtClean="0"/>
              <a:t>First </a:t>
            </a:r>
            <a:r>
              <a:rPr lang="en-IN" dirty="0"/>
              <a:t>Collector doesn’t work like other collectors and there is no concept of Young and Old generation space</a:t>
            </a:r>
            <a:r>
              <a:rPr lang="en-IN" dirty="0" smtClean="0"/>
              <a:t>.</a:t>
            </a:r>
          </a:p>
          <a:p>
            <a:pPr lvl="1" fontAlgn="base">
              <a:buFont typeface="Arial" panose="020B0604020202020204" pitchFamily="34" charset="0"/>
              <a:buChar char="•"/>
            </a:pPr>
            <a:r>
              <a:rPr lang="en-IN" dirty="0" smtClean="0"/>
              <a:t> </a:t>
            </a:r>
            <a:r>
              <a:rPr lang="en-IN" dirty="0"/>
              <a:t>It divides the heap space into multiple equal-sized heap regions. </a:t>
            </a:r>
            <a:endParaRPr lang="en-IN" dirty="0" smtClean="0"/>
          </a:p>
          <a:p>
            <a:pPr lvl="1" fontAlgn="base">
              <a:buFont typeface="Arial" panose="020B0604020202020204" pitchFamily="34" charset="0"/>
              <a:buChar char="•"/>
            </a:pPr>
            <a:r>
              <a:rPr lang="en-IN" dirty="0" smtClean="0"/>
              <a:t>When </a:t>
            </a:r>
            <a:r>
              <a:rPr lang="en-IN" dirty="0"/>
              <a:t>a garbage collection is invoked, it first collects the region with lesser live data, hence “Garbage First”.</a:t>
            </a:r>
          </a:p>
        </p:txBody>
      </p:sp>
    </p:spTree>
    <p:extLst>
      <p:ext uri="{BB962C8B-B14F-4D97-AF65-F5344CB8AC3E}">
        <p14:creationId xmlns:p14="http://schemas.microsoft.com/office/powerpoint/2010/main" val="1182216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Determining the Default Compiler</a:t>
            </a:r>
            <a:br>
              <a:rPr lang="en-IN" dirty="0"/>
            </a:br>
            <a:endParaRPr lang="en-IN" dirty="0"/>
          </a:p>
        </p:txBody>
      </p:sp>
      <p:sp>
        <p:nvSpPr>
          <p:cNvPr id="3" name="Content Placeholder 2"/>
          <p:cNvSpPr>
            <a:spLocks noGrp="1"/>
          </p:cNvSpPr>
          <p:nvPr>
            <p:ph idx="1"/>
          </p:nvPr>
        </p:nvSpPr>
        <p:spPr>
          <a:xfrm>
            <a:off x="676656" y="2011680"/>
            <a:ext cx="10753725" cy="4361824"/>
          </a:xfrm>
        </p:spPr>
        <p:txBody>
          <a:bodyPr>
            <a:normAutofit/>
          </a:bodyPr>
          <a:lstStyle/>
          <a:p>
            <a:r>
              <a:rPr lang="en-IN" b="1" dirty="0"/>
              <a:t>java </a:t>
            </a:r>
            <a:r>
              <a:rPr lang="en-IN" b="1" dirty="0" smtClean="0"/>
              <a:t>–version</a:t>
            </a:r>
          </a:p>
          <a:p>
            <a:r>
              <a:rPr lang="en-IN" b="1" dirty="0"/>
              <a:t>java -client </a:t>
            </a:r>
            <a:r>
              <a:rPr lang="en-IN" b="1" dirty="0" smtClean="0"/>
              <a:t>–version</a:t>
            </a:r>
          </a:p>
          <a:p>
            <a:r>
              <a:rPr lang="en-IN" dirty="0">
                <a:solidFill>
                  <a:srgbClr val="FF0000"/>
                </a:solidFill>
              </a:rPr>
              <a:t>What if no compiler argument is given at all? </a:t>
            </a:r>
            <a:endParaRPr lang="en-IN" dirty="0" smtClean="0">
              <a:solidFill>
                <a:srgbClr val="FF0000"/>
              </a:solidFill>
            </a:endParaRPr>
          </a:p>
          <a:p>
            <a:pPr lvl="1">
              <a:buFont typeface="Arial" panose="020B0604020202020204" pitchFamily="34" charset="0"/>
              <a:buChar char="•"/>
            </a:pPr>
            <a:r>
              <a:rPr lang="en-IN" dirty="0" smtClean="0"/>
              <a:t>Then </a:t>
            </a:r>
            <a:r>
              <a:rPr lang="en-IN" dirty="0"/>
              <a:t>the JVM uses the default </a:t>
            </a:r>
            <a:r>
              <a:rPr lang="en-IN" dirty="0" smtClean="0"/>
              <a:t>compiler for </a:t>
            </a:r>
            <a:r>
              <a:rPr lang="en-IN" dirty="0"/>
              <a:t>the machine on which the code is running: the default compiler is a runtime choice.</a:t>
            </a:r>
          </a:p>
          <a:p>
            <a:pPr lvl="1">
              <a:buFont typeface="Arial" panose="020B0604020202020204" pitchFamily="34" charset="0"/>
              <a:buChar char="•"/>
            </a:pPr>
            <a:r>
              <a:rPr lang="en-IN" dirty="0"/>
              <a:t>This choice is made based on whether the JVM considers the machine to be a “client</a:t>
            </a:r>
            <a:r>
              <a:rPr lang="en-IN" dirty="0" smtClean="0"/>
              <a:t>” machine </a:t>
            </a:r>
            <a:r>
              <a:rPr lang="en-IN" dirty="0"/>
              <a:t>or a “server” machine. </a:t>
            </a:r>
            <a:endParaRPr lang="en-IN" dirty="0" smtClean="0"/>
          </a:p>
          <a:p>
            <a:pPr lvl="1">
              <a:buFont typeface="Arial" panose="020B0604020202020204" pitchFamily="34" charset="0"/>
              <a:buChar char="•"/>
            </a:pPr>
            <a:r>
              <a:rPr lang="en-IN" dirty="0" smtClean="0"/>
              <a:t>That </a:t>
            </a:r>
            <a:r>
              <a:rPr lang="en-IN" dirty="0"/>
              <a:t>decision is based on a combination of the </a:t>
            </a:r>
            <a:r>
              <a:rPr lang="en-IN" dirty="0" smtClean="0"/>
              <a:t>operating system </a:t>
            </a:r>
            <a:r>
              <a:rPr lang="en-IN" dirty="0"/>
              <a:t>and number of CPUs on the machine</a:t>
            </a:r>
          </a:p>
        </p:txBody>
      </p:sp>
    </p:spTree>
    <p:extLst>
      <p:ext uri="{BB962C8B-B14F-4D97-AF65-F5344CB8AC3E}">
        <p14:creationId xmlns:p14="http://schemas.microsoft.com/office/powerpoint/2010/main" val="1946754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Garbage Collection Monitoring</a:t>
            </a:r>
            <a:br>
              <a:rPr lang="en-IN" dirty="0"/>
            </a:br>
            <a:endParaRPr lang="en-IN" dirty="0"/>
          </a:p>
        </p:txBody>
      </p:sp>
      <p:sp>
        <p:nvSpPr>
          <p:cNvPr id="3" name="Content Placeholder 2"/>
          <p:cNvSpPr>
            <a:spLocks noGrp="1"/>
          </p:cNvSpPr>
          <p:nvPr>
            <p:ph idx="1"/>
          </p:nvPr>
        </p:nvSpPr>
        <p:spPr>
          <a:xfrm>
            <a:off x="676656" y="2011681"/>
            <a:ext cx="10753725" cy="963532"/>
          </a:xfrm>
        </p:spPr>
        <p:txBody>
          <a:bodyPr/>
          <a:lstStyle/>
          <a:p>
            <a:r>
              <a:rPr lang="en-IN" dirty="0" smtClean="0"/>
              <a:t>java </a:t>
            </a:r>
            <a:r>
              <a:rPr lang="en-IN" dirty="0"/>
              <a:t>-Xmx120m -Xms30m -Xmn10m -</a:t>
            </a:r>
            <a:r>
              <a:rPr lang="en-IN" dirty="0" err="1"/>
              <a:t>XX:PermSize</a:t>
            </a:r>
            <a:r>
              <a:rPr lang="en-IN" dirty="0"/>
              <a:t>=20m -</a:t>
            </a:r>
            <a:r>
              <a:rPr lang="en-IN" dirty="0" err="1"/>
              <a:t>XX:MaxPermSize</a:t>
            </a:r>
            <a:r>
              <a:rPr lang="en-IN" dirty="0"/>
              <a:t>=20m -XX:+</a:t>
            </a:r>
            <a:r>
              <a:rPr lang="en-IN" dirty="0" err="1"/>
              <a:t>UseSerialGC</a:t>
            </a:r>
            <a:r>
              <a:rPr lang="en-IN" dirty="0"/>
              <a:t> -jar Java2Demo.jar</a:t>
            </a:r>
          </a:p>
        </p:txBody>
      </p:sp>
    </p:spTree>
    <p:extLst>
      <p:ext uri="{BB962C8B-B14F-4D97-AF65-F5344CB8AC3E}">
        <p14:creationId xmlns:p14="http://schemas.microsoft.com/office/powerpoint/2010/main" val="3350985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76655376"/>
              </p:ext>
            </p:extLst>
          </p:nvPr>
        </p:nvGraphicFramePr>
        <p:xfrm>
          <a:off x="1" y="0"/>
          <a:ext cx="12192000" cy="6857999"/>
        </p:xfrm>
        <a:graphic>
          <a:graphicData uri="http://schemas.openxmlformats.org/drawingml/2006/table">
            <a:tbl>
              <a:tblPr/>
              <a:tblGrid>
                <a:gridCol w="2929863"/>
                <a:gridCol w="9262137"/>
              </a:tblGrid>
              <a:tr h="341062">
                <a:tc gridSpan="2">
                  <a:txBody>
                    <a:bodyPr/>
                    <a:lstStyle/>
                    <a:p>
                      <a:r>
                        <a:rPr lang="en-IN" sz="2000" dirty="0" smtClean="0"/>
                        <a:t>Recommended </a:t>
                      </a:r>
                      <a:r>
                        <a:rPr lang="en-IN" sz="2000" dirty="0"/>
                        <a:t>JVM options.</a:t>
                      </a:r>
                    </a:p>
                  </a:txBody>
                  <a:tcPr marL="31069" marR="31069" marT="15535" marB="15535" anchor="ctr">
                    <a:solidFill>
                      <a:srgbClr val="F4F7FA"/>
                    </a:solidFill>
                  </a:tcPr>
                </a:tc>
                <a:tc hMerge="1">
                  <a:txBody>
                    <a:bodyPr/>
                    <a:lstStyle/>
                    <a:p>
                      <a:endParaRPr lang="en-IN"/>
                    </a:p>
                  </a:txBody>
                  <a:tcPr/>
                </a:tc>
              </a:tr>
              <a:tr h="329230">
                <a:tc>
                  <a:txBody>
                    <a:bodyPr/>
                    <a:lstStyle/>
                    <a:p>
                      <a:r>
                        <a:rPr lang="en-IN" sz="2000" b="0">
                          <a:effectLst/>
                        </a:rPr>
                        <a:t>Type</a:t>
                      </a:r>
                    </a:p>
                  </a:txBody>
                  <a:tcPr marL="9709" marR="9709" marT="9709" marB="9709" anchor="ctr">
                    <a:lnL w="9525" cap="flat" cmpd="sng" algn="ctr">
                      <a:solidFill>
                        <a:srgbClr val="7AA0CD"/>
                      </a:solidFill>
                      <a:prstDash val="solid"/>
                      <a:round/>
                      <a:headEnd type="none" w="med" len="med"/>
                      <a:tailEnd type="none" w="med" len="med"/>
                    </a:lnL>
                    <a:lnR w="9525" cap="flat" cmpd="sng" algn="ctr">
                      <a:solidFill>
                        <a:srgbClr val="7AA0CD"/>
                      </a:solidFill>
                      <a:prstDash val="solid"/>
                      <a:round/>
                      <a:headEnd type="none" w="med" len="med"/>
                      <a:tailEnd type="none" w="med" len="med"/>
                    </a:lnR>
                    <a:lnB w="9525" cap="flat" cmpd="sng" algn="ctr">
                      <a:solidFill>
                        <a:srgbClr val="7AA0CD"/>
                      </a:solidFill>
                      <a:prstDash val="solid"/>
                      <a:round/>
                      <a:headEnd type="none" w="med" len="med"/>
                      <a:tailEnd type="none" w="med" len="med"/>
                    </a:lnB>
                    <a:solidFill>
                      <a:srgbClr val="F4F7FA"/>
                    </a:solidFill>
                  </a:tcPr>
                </a:tc>
                <a:tc>
                  <a:txBody>
                    <a:bodyPr/>
                    <a:lstStyle/>
                    <a:p>
                      <a:r>
                        <a:rPr lang="en-IN" sz="2000" b="0">
                          <a:effectLst/>
                        </a:rPr>
                        <a:t>Option</a:t>
                      </a:r>
                    </a:p>
                  </a:txBody>
                  <a:tcPr marL="9709" marR="9709" marT="9709" marB="9709" anchor="ctr">
                    <a:lnL w="9525" cap="flat" cmpd="sng" algn="ctr">
                      <a:solidFill>
                        <a:srgbClr val="7AA0CD"/>
                      </a:solidFill>
                      <a:prstDash val="solid"/>
                      <a:round/>
                      <a:headEnd type="none" w="med" len="med"/>
                      <a:tailEnd type="none" w="med" len="med"/>
                    </a:lnL>
                    <a:lnR>
                      <a:noFill/>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F4F7FA"/>
                    </a:solidFill>
                  </a:tcPr>
                </a:tc>
              </a:tr>
              <a:tr h="329230">
                <a:tc>
                  <a:txBody>
                    <a:bodyPr/>
                    <a:lstStyle/>
                    <a:p>
                      <a:pPr algn="l"/>
                      <a:r>
                        <a:rPr lang="en-IN" sz="2000">
                          <a:effectLst/>
                        </a:rPr>
                        <a:t>Operation mode</a:t>
                      </a:r>
                    </a:p>
                  </a:txBody>
                  <a:tcPr marL="9709" marR="9709" marT="9709" marB="9709" anchor="ctr">
                    <a:lnL w="9525" cap="flat" cmpd="sng" algn="ctr">
                      <a:solidFill>
                        <a:srgbClr val="7AA0CD"/>
                      </a:solidFill>
                      <a:prstDash val="solid"/>
                      <a:round/>
                      <a:headEnd type="none" w="med" len="med"/>
                      <a:tailEnd type="none" w="med" len="med"/>
                    </a:lnL>
                    <a:lnR w="9525" cap="flat" cmpd="sng" algn="ctr">
                      <a:solidFill>
                        <a:srgbClr val="7AA0CD"/>
                      </a:solidFill>
                      <a:prstDash val="solid"/>
                      <a:round/>
                      <a:headEnd type="none" w="med" len="med"/>
                      <a:tailEnd type="none" w="med" len="med"/>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FFFFFF"/>
                    </a:solidFill>
                  </a:tcPr>
                </a:tc>
                <a:tc>
                  <a:txBody>
                    <a:bodyPr/>
                    <a:lstStyle/>
                    <a:p>
                      <a:pPr algn="l"/>
                      <a:r>
                        <a:rPr lang="en-IN" sz="2000">
                          <a:effectLst/>
                        </a:rPr>
                        <a:t>-sever</a:t>
                      </a:r>
                    </a:p>
                  </a:txBody>
                  <a:tcPr marL="9709" marR="9709" marT="9709" marB="9709" anchor="ctr">
                    <a:lnL w="9525" cap="flat" cmpd="sng" algn="ctr">
                      <a:solidFill>
                        <a:srgbClr val="7AA0CD"/>
                      </a:solidFill>
                      <a:prstDash val="solid"/>
                      <a:round/>
                      <a:headEnd type="none" w="med" len="med"/>
                      <a:tailEnd type="none" w="med" len="med"/>
                    </a:lnL>
                    <a:lnR>
                      <a:noFill/>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FFFFFF"/>
                    </a:solidFill>
                  </a:tcPr>
                </a:tc>
              </a:tr>
              <a:tr h="332424">
                <a:tc>
                  <a:txBody>
                    <a:bodyPr/>
                    <a:lstStyle/>
                    <a:p>
                      <a:pPr algn="l"/>
                      <a:r>
                        <a:rPr lang="en-IN" sz="2000">
                          <a:effectLst/>
                        </a:rPr>
                        <a:t>Entire heap size</a:t>
                      </a:r>
                    </a:p>
                  </a:txBody>
                  <a:tcPr marL="9709" marR="9709" marT="9709" marB="9709" anchor="ctr">
                    <a:lnL w="9525" cap="flat" cmpd="sng" algn="ctr">
                      <a:solidFill>
                        <a:srgbClr val="7AA0CD"/>
                      </a:solidFill>
                      <a:prstDash val="solid"/>
                      <a:round/>
                      <a:headEnd type="none" w="med" len="med"/>
                      <a:tailEnd type="none" w="med" len="med"/>
                    </a:lnL>
                    <a:lnR w="9525" cap="flat" cmpd="sng" algn="ctr">
                      <a:solidFill>
                        <a:srgbClr val="7AA0CD"/>
                      </a:solidFill>
                      <a:prstDash val="solid"/>
                      <a:round/>
                      <a:headEnd type="none" w="med" len="med"/>
                      <a:tailEnd type="none" w="med" len="med"/>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D3DFED"/>
                    </a:solidFill>
                  </a:tcPr>
                </a:tc>
                <a:tc>
                  <a:txBody>
                    <a:bodyPr/>
                    <a:lstStyle/>
                    <a:p>
                      <a:pPr algn="l"/>
                      <a:r>
                        <a:rPr lang="en-IN" sz="2000">
                          <a:effectLst/>
                        </a:rPr>
                        <a:t>Specify the same value for -Xms and -Xmx.</a:t>
                      </a:r>
                    </a:p>
                  </a:txBody>
                  <a:tcPr marL="9709" marR="9709" marT="9709" marB="9709" anchor="ctr">
                    <a:lnL w="9525" cap="flat" cmpd="sng" algn="ctr">
                      <a:solidFill>
                        <a:srgbClr val="7AA0CD"/>
                      </a:solidFill>
                      <a:prstDash val="solid"/>
                      <a:round/>
                      <a:headEnd type="none" w="med" len="med"/>
                      <a:tailEnd type="none" w="med" len="med"/>
                    </a:lnL>
                    <a:lnR>
                      <a:noFill/>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D3DFED"/>
                    </a:solidFill>
                  </a:tcPr>
                </a:tc>
              </a:tr>
              <a:tr h="329230">
                <a:tc rowSpan="2">
                  <a:txBody>
                    <a:bodyPr/>
                    <a:lstStyle/>
                    <a:p>
                      <a:pPr algn="l"/>
                      <a:r>
                        <a:rPr lang="en-IN" sz="2000">
                          <a:effectLst/>
                        </a:rPr>
                        <a:t>New area size</a:t>
                      </a:r>
                    </a:p>
                  </a:txBody>
                  <a:tcPr marL="9709" marR="9709" marT="9709" marB="9709" anchor="ctr">
                    <a:lnL w="9525" cap="flat" cmpd="sng" algn="ctr">
                      <a:solidFill>
                        <a:srgbClr val="7AA0CD"/>
                      </a:solidFill>
                      <a:prstDash val="solid"/>
                      <a:round/>
                      <a:headEnd type="none" w="med" len="med"/>
                      <a:tailEnd type="none" w="med" len="med"/>
                    </a:lnL>
                    <a:lnR w="9525" cap="flat" cmpd="sng" algn="ctr">
                      <a:solidFill>
                        <a:srgbClr val="7AA0CD"/>
                      </a:solidFill>
                      <a:prstDash val="solid"/>
                      <a:round/>
                      <a:headEnd type="none" w="med" len="med"/>
                      <a:tailEnd type="none" w="med" len="med"/>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FFFFFF"/>
                    </a:solidFill>
                  </a:tcPr>
                </a:tc>
                <a:tc>
                  <a:txBody>
                    <a:bodyPr/>
                    <a:lstStyle/>
                    <a:p>
                      <a:pPr algn="l"/>
                      <a:r>
                        <a:rPr lang="en-IN" sz="2000">
                          <a:effectLst/>
                        </a:rPr>
                        <a:t>-XX:NewRatio: value of 2 to 4</a:t>
                      </a:r>
                    </a:p>
                  </a:txBody>
                  <a:tcPr marL="9709" marR="9709" marT="9709" marB="9709" anchor="ctr">
                    <a:lnL w="9525" cap="flat" cmpd="sng" algn="ctr">
                      <a:solidFill>
                        <a:srgbClr val="7AA0CD"/>
                      </a:solidFill>
                      <a:prstDash val="solid"/>
                      <a:round/>
                      <a:headEnd type="none" w="med" len="med"/>
                      <a:tailEnd type="none" w="med" len="med"/>
                    </a:lnL>
                    <a:lnR>
                      <a:noFill/>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FFFFFF"/>
                    </a:solidFill>
                  </a:tcPr>
                </a:tc>
              </a:tr>
              <a:tr h="482957">
                <a:tc vMerge="1">
                  <a:txBody>
                    <a:bodyPr/>
                    <a:lstStyle/>
                    <a:p>
                      <a:endParaRPr lang="en-IN"/>
                    </a:p>
                  </a:txBody>
                  <a:tcPr/>
                </a:tc>
                <a:tc>
                  <a:txBody>
                    <a:bodyPr/>
                    <a:lstStyle/>
                    <a:p>
                      <a:pPr algn="l"/>
                      <a:r>
                        <a:rPr lang="en-IN" sz="2000">
                          <a:effectLst/>
                        </a:rPr>
                        <a:t>-XX:NewSize=? –XX:MaxNewSize=?. Also good to specify NewSize instead of NewRatio.</a:t>
                      </a:r>
                    </a:p>
                  </a:txBody>
                  <a:tcPr marL="9709" marR="9709" marT="9709" marB="9709" anchor="ctr">
                    <a:lnL w="9525" cap="flat" cmpd="sng" algn="ctr">
                      <a:solidFill>
                        <a:srgbClr val="7AA0CD"/>
                      </a:solidFill>
                      <a:prstDash val="solid"/>
                      <a:round/>
                      <a:headEnd type="none" w="med" len="med"/>
                      <a:tailEnd type="none" w="med" len="med"/>
                    </a:lnL>
                    <a:lnR>
                      <a:noFill/>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D3DFED"/>
                    </a:solidFill>
                  </a:tcPr>
                </a:tc>
              </a:tr>
              <a:tr h="784020">
                <a:tc>
                  <a:txBody>
                    <a:bodyPr/>
                    <a:lstStyle/>
                    <a:p>
                      <a:pPr algn="l"/>
                      <a:r>
                        <a:rPr lang="en-IN" sz="2000">
                          <a:effectLst/>
                        </a:rPr>
                        <a:t>Perm size</a:t>
                      </a:r>
                    </a:p>
                  </a:txBody>
                  <a:tcPr marL="9709" marR="9709" marT="9709" marB="9709" anchor="ctr">
                    <a:lnL w="9525" cap="flat" cmpd="sng" algn="ctr">
                      <a:solidFill>
                        <a:srgbClr val="7AA0CD"/>
                      </a:solidFill>
                      <a:prstDash val="solid"/>
                      <a:round/>
                      <a:headEnd type="none" w="med" len="med"/>
                      <a:tailEnd type="none" w="med" len="med"/>
                    </a:lnL>
                    <a:lnR w="9525" cap="flat" cmpd="sng" algn="ctr">
                      <a:solidFill>
                        <a:srgbClr val="7AA0CD"/>
                      </a:solidFill>
                      <a:prstDash val="solid"/>
                      <a:round/>
                      <a:headEnd type="none" w="med" len="med"/>
                      <a:tailEnd type="none" w="med" len="med"/>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FFFFFF"/>
                    </a:solidFill>
                  </a:tcPr>
                </a:tc>
                <a:tc>
                  <a:txBody>
                    <a:bodyPr/>
                    <a:lstStyle/>
                    <a:p>
                      <a:pPr algn="l"/>
                      <a:r>
                        <a:rPr lang="en-IN" sz="2000">
                          <a:effectLst/>
                        </a:rPr>
                        <a:t>-XX:PermSize=256 m -XX:MaxPermSize=256 m. Specify the value to an extent not to cause any trouble in the operation because it does not affect the performance.</a:t>
                      </a:r>
                    </a:p>
                  </a:txBody>
                  <a:tcPr marL="9709" marR="9709" marT="9709" marB="9709" anchor="ctr">
                    <a:lnL w="9525" cap="flat" cmpd="sng" algn="ctr">
                      <a:solidFill>
                        <a:srgbClr val="7AA0CD"/>
                      </a:solidFill>
                      <a:prstDash val="solid"/>
                      <a:round/>
                      <a:headEnd type="none" w="med" len="med"/>
                      <a:tailEnd type="none" w="med" len="med"/>
                    </a:lnL>
                    <a:lnR>
                      <a:noFill/>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FFFFFF"/>
                    </a:solidFill>
                  </a:tcPr>
                </a:tc>
              </a:tr>
              <a:tr h="1085083">
                <a:tc>
                  <a:txBody>
                    <a:bodyPr/>
                    <a:lstStyle/>
                    <a:p>
                      <a:pPr algn="l"/>
                      <a:r>
                        <a:rPr lang="en-IN" sz="2000">
                          <a:effectLst/>
                        </a:rPr>
                        <a:t>GC log</a:t>
                      </a:r>
                    </a:p>
                  </a:txBody>
                  <a:tcPr marL="9709" marR="9709" marT="9709" marB="9709" anchor="ctr">
                    <a:lnL w="9525" cap="flat" cmpd="sng" algn="ctr">
                      <a:solidFill>
                        <a:srgbClr val="7AA0CD"/>
                      </a:solidFill>
                      <a:prstDash val="solid"/>
                      <a:round/>
                      <a:headEnd type="none" w="med" len="med"/>
                      <a:tailEnd type="none" w="med" len="med"/>
                    </a:lnL>
                    <a:lnR w="9525" cap="flat" cmpd="sng" algn="ctr">
                      <a:solidFill>
                        <a:srgbClr val="7AA0CD"/>
                      </a:solidFill>
                      <a:prstDash val="solid"/>
                      <a:round/>
                      <a:headEnd type="none" w="med" len="med"/>
                      <a:tailEnd type="none" w="med" len="med"/>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D3DFED"/>
                    </a:solidFill>
                  </a:tcPr>
                </a:tc>
                <a:tc>
                  <a:txBody>
                    <a:bodyPr/>
                    <a:lstStyle/>
                    <a:p>
                      <a:pPr algn="l"/>
                      <a:r>
                        <a:rPr lang="en-IN" sz="2000" dirty="0">
                          <a:effectLst/>
                        </a:rPr>
                        <a:t>-</a:t>
                      </a:r>
                      <a:r>
                        <a:rPr lang="en-IN" sz="2000" dirty="0" err="1">
                          <a:effectLst/>
                        </a:rPr>
                        <a:t>Xloggc</a:t>
                      </a:r>
                      <a:r>
                        <a:rPr lang="en-IN" sz="2000" dirty="0">
                          <a:effectLst/>
                        </a:rPr>
                        <a:t>:$CATALINA_BASE/logs/gc.log -XX:+</a:t>
                      </a:r>
                      <a:r>
                        <a:rPr lang="en-IN" sz="2000" dirty="0" err="1">
                          <a:effectLst/>
                        </a:rPr>
                        <a:t>PrintGCDetails</a:t>
                      </a:r>
                      <a:r>
                        <a:rPr lang="en-IN" sz="2000" dirty="0">
                          <a:effectLst/>
                        </a:rPr>
                        <a:t> -XX:+</a:t>
                      </a:r>
                      <a:r>
                        <a:rPr lang="en-IN" sz="2000" dirty="0" err="1">
                          <a:effectLst/>
                        </a:rPr>
                        <a:t>PrintGCDateStamps</a:t>
                      </a:r>
                      <a:r>
                        <a:rPr lang="en-IN" sz="2000" dirty="0">
                          <a:effectLst/>
                        </a:rPr>
                        <a:t>. Leaving a GC log does not particularly affect the performance of Java applications. You are recommended to leave a GC log as much as possible.</a:t>
                      </a:r>
                    </a:p>
                  </a:txBody>
                  <a:tcPr marL="9709" marR="9709" marT="9709" marB="9709" anchor="ctr">
                    <a:lnL w="9525" cap="flat" cmpd="sng" algn="ctr">
                      <a:solidFill>
                        <a:srgbClr val="7AA0CD"/>
                      </a:solidFill>
                      <a:prstDash val="solid"/>
                      <a:round/>
                      <a:headEnd type="none" w="med" len="med"/>
                      <a:tailEnd type="none" w="med" len="med"/>
                    </a:lnL>
                    <a:lnR>
                      <a:noFill/>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D3DFED"/>
                    </a:solidFill>
                  </a:tcPr>
                </a:tc>
              </a:tr>
              <a:tr h="1257767">
                <a:tc>
                  <a:txBody>
                    <a:bodyPr/>
                    <a:lstStyle/>
                    <a:p>
                      <a:pPr algn="l"/>
                      <a:r>
                        <a:rPr lang="en-IN" sz="2000">
                          <a:effectLst/>
                        </a:rPr>
                        <a:t>GC algorithm</a:t>
                      </a:r>
                    </a:p>
                  </a:txBody>
                  <a:tcPr marL="9709" marR="9709" marT="9709" marB="9709" anchor="ctr">
                    <a:lnL w="9525" cap="flat" cmpd="sng" algn="ctr">
                      <a:solidFill>
                        <a:srgbClr val="7AA0CD"/>
                      </a:solidFill>
                      <a:prstDash val="solid"/>
                      <a:round/>
                      <a:headEnd type="none" w="med" len="med"/>
                      <a:tailEnd type="none" w="med" len="med"/>
                    </a:lnL>
                    <a:lnR w="9525" cap="flat" cmpd="sng" algn="ctr">
                      <a:solidFill>
                        <a:srgbClr val="7AA0CD"/>
                      </a:solidFill>
                      <a:prstDash val="solid"/>
                      <a:round/>
                      <a:headEnd type="none" w="med" len="med"/>
                      <a:tailEnd type="none" w="med" len="med"/>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FFFFFF"/>
                    </a:solidFill>
                  </a:tcPr>
                </a:tc>
                <a:tc>
                  <a:txBody>
                    <a:bodyPr/>
                    <a:lstStyle/>
                    <a:p>
                      <a:pPr algn="l"/>
                      <a:r>
                        <a:rPr lang="en-IN" sz="2000">
                          <a:effectLst/>
                        </a:rPr>
                        <a:t>-XX:+UseParNewGC -XX:+CMSParallelRemarkEnabled -XX:+UseConcMarkSweepGC-XX:CMSInitiatingOccupancyFraction=75.This is only a generally recommendable configuration. Other choices could be better depending on the characteristics of the application.</a:t>
                      </a:r>
                    </a:p>
                  </a:txBody>
                  <a:tcPr marL="9709" marR="9709" marT="9709" marB="9709" anchor="ctr">
                    <a:lnL w="9525" cap="flat" cmpd="sng" algn="ctr">
                      <a:solidFill>
                        <a:srgbClr val="7AA0CD"/>
                      </a:solidFill>
                      <a:prstDash val="solid"/>
                      <a:round/>
                      <a:headEnd type="none" w="med" len="med"/>
                      <a:tailEnd type="none" w="med" len="med"/>
                    </a:lnL>
                    <a:lnR>
                      <a:noFill/>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FFFFFF"/>
                    </a:solidFill>
                  </a:tcPr>
                </a:tc>
              </a:tr>
              <a:tr h="638742">
                <a:tc>
                  <a:txBody>
                    <a:bodyPr/>
                    <a:lstStyle/>
                    <a:p>
                      <a:pPr algn="l"/>
                      <a:r>
                        <a:rPr lang="en-IN" sz="2000">
                          <a:effectLst/>
                        </a:rPr>
                        <a:t>Creating a heap dump when an OOM error occurs</a:t>
                      </a:r>
                    </a:p>
                  </a:txBody>
                  <a:tcPr marL="9709" marR="9709" marT="9709" marB="9709" anchor="ctr">
                    <a:lnL w="9525" cap="flat" cmpd="sng" algn="ctr">
                      <a:solidFill>
                        <a:srgbClr val="7AA0CD"/>
                      </a:solidFill>
                      <a:prstDash val="solid"/>
                      <a:round/>
                      <a:headEnd type="none" w="med" len="med"/>
                      <a:tailEnd type="none" w="med" len="med"/>
                    </a:lnL>
                    <a:lnR w="9525" cap="flat" cmpd="sng" algn="ctr">
                      <a:solidFill>
                        <a:srgbClr val="7AA0CD"/>
                      </a:solidFill>
                      <a:prstDash val="solid"/>
                      <a:round/>
                      <a:headEnd type="none" w="med" len="med"/>
                      <a:tailEnd type="none" w="med" len="med"/>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D3DFED"/>
                    </a:solidFill>
                  </a:tcPr>
                </a:tc>
                <a:tc>
                  <a:txBody>
                    <a:bodyPr/>
                    <a:lstStyle/>
                    <a:p>
                      <a:pPr algn="l"/>
                      <a:r>
                        <a:rPr lang="en-IN" sz="2000">
                          <a:effectLst/>
                        </a:rPr>
                        <a:t>-XX:+HeapDumpOnOutOfMemoryError -XX:HeapDumpPath=$CATALINA_BASE/logs</a:t>
                      </a:r>
                    </a:p>
                  </a:txBody>
                  <a:tcPr marL="9709" marR="9709" marT="9709" marB="9709" anchor="ctr">
                    <a:lnL w="9525" cap="flat" cmpd="sng" algn="ctr">
                      <a:solidFill>
                        <a:srgbClr val="7AA0CD"/>
                      </a:solidFill>
                      <a:prstDash val="solid"/>
                      <a:round/>
                      <a:headEnd type="none" w="med" len="med"/>
                      <a:tailEnd type="none" w="med" len="med"/>
                    </a:lnL>
                    <a:lnR>
                      <a:noFill/>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D3DFED"/>
                    </a:solidFill>
                  </a:tcPr>
                </a:tc>
              </a:tr>
              <a:tr h="948254">
                <a:tc>
                  <a:txBody>
                    <a:bodyPr/>
                    <a:lstStyle/>
                    <a:p>
                      <a:pPr algn="l"/>
                      <a:r>
                        <a:rPr lang="en-IN" sz="2000" dirty="0">
                          <a:effectLst/>
                        </a:rPr>
                        <a:t>Actions after an OOM occurs</a:t>
                      </a:r>
                    </a:p>
                  </a:txBody>
                  <a:tcPr marL="9709" marR="9709" marT="9709" marB="9709" anchor="ctr">
                    <a:lnL w="9525" cap="flat" cmpd="sng" algn="ctr">
                      <a:solidFill>
                        <a:srgbClr val="7AA0CD"/>
                      </a:solidFill>
                      <a:prstDash val="solid"/>
                      <a:round/>
                      <a:headEnd type="none" w="med" len="med"/>
                      <a:tailEnd type="none" w="med" len="med"/>
                    </a:lnL>
                    <a:lnR w="9525" cap="flat" cmpd="sng" algn="ctr">
                      <a:solidFill>
                        <a:srgbClr val="7AA0CD"/>
                      </a:solidFill>
                      <a:prstDash val="solid"/>
                      <a:round/>
                      <a:headEnd type="none" w="med" len="med"/>
                      <a:tailEnd type="none" w="med" len="med"/>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FFFFFF"/>
                    </a:solidFill>
                  </a:tcPr>
                </a:tc>
                <a:tc>
                  <a:txBody>
                    <a:bodyPr/>
                    <a:lstStyle/>
                    <a:p>
                      <a:pPr algn="l"/>
                      <a:r>
                        <a:rPr lang="en-IN" sz="2000" dirty="0">
                          <a:effectLst/>
                        </a:rPr>
                        <a:t>-</a:t>
                      </a:r>
                      <a:r>
                        <a:rPr lang="en-IN" sz="2000" dirty="0" err="1">
                          <a:effectLst/>
                        </a:rPr>
                        <a:t>XX:OnOutOfMemoryError</a:t>
                      </a:r>
                      <a:r>
                        <a:rPr lang="en-IN" sz="2000" dirty="0">
                          <a:effectLst/>
                        </a:rPr>
                        <a:t>=$CATALINA_HOME/bin/stop.sh or -</a:t>
                      </a:r>
                      <a:r>
                        <a:rPr lang="en-IN" sz="2000" dirty="0" err="1">
                          <a:effectLst/>
                        </a:rPr>
                        <a:t>XX:OnOutOfMemoryError</a:t>
                      </a:r>
                      <a:r>
                        <a:rPr lang="en-IN" sz="2000" dirty="0">
                          <a:effectLst/>
                        </a:rPr>
                        <a:t>=$CATALINA_HOME/bin/restart.sh. After leaving a heap dump, take a proper o</a:t>
                      </a:r>
                    </a:p>
                  </a:txBody>
                  <a:tcPr marL="9709" marR="9709" marT="9709" marB="9709" anchor="ctr">
                    <a:lnL w="9525" cap="flat" cmpd="sng" algn="ctr">
                      <a:solidFill>
                        <a:srgbClr val="7AA0CD"/>
                      </a:solidFill>
                      <a:prstDash val="solid"/>
                      <a:round/>
                      <a:headEnd type="none" w="med" len="med"/>
                      <a:tailEnd type="none" w="med" len="med"/>
                    </a:lnL>
                    <a:lnR>
                      <a:noFill/>
                    </a:lnR>
                    <a:lnT w="9525" cap="flat" cmpd="sng" algn="ctr">
                      <a:solidFill>
                        <a:srgbClr val="7AA0CD"/>
                      </a:solidFill>
                      <a:prstDash val="solid"/>
                      <a:round/>
                      <a:headEnd type="none" w="med" len="med"/>
                      <a:tailEnd type="none" w="med" len="med"/>
                    </a:lnT>
                    <a:lnB w="9525" cap="flat" cmpd="sng" algn="ctr">
                      <a:solidFill>
                        <a:srgbClr val="7AA0C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598145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88073"/>
          </a:xfrm>
        </p:spPr>
        <p:txBody>
          <a:bodyPr>
            <a:normAutofit fontScale="90000"/>
          </a:bodyPr>
          <a:lstStyle/>
          <a:p>
            <a:r>
              <a:rPr lang="en-IN" b="1" dirty="0" smtClean="0"/>
              <a:t/>
            </a:r>
            <a:br>
              <a:rPr lang="en-IN" b="1" dirty="0" smtClean="0"/>
            </a:br>
            <a:r>
              <a:rPr lang="en-IN" b="1" dirty="0" smtClean="0"/>
              <a:t>Class </a:t>
            </a:r>
            <a:r>
              <a:rPr lang="en-IN" b="1" dirty="0"/>
              <a:t>Loader</a:t>
            </a:r>
            <a:br>
              <a:rPr lang="en-IN" b="1" dirty="0"/>
            </a:br>
            <a:endParaRPr lang="en-IN" dirty="0"/>
          </a:p>
        </p:txBody>
      </p:sp>
      <p:pic>
        <p:nvPicPr>
          <p:cNvPr id="6146" name="Picture 2" descr="class-loader-delegation-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922" y="1487606"/>
            <a:ext cx="4306063" cy="47903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31610" y="1307468"/>
            <a:ext cx="7060390" cy="3970318"/>
          </a:xfrm>
          <a:prstGeom prst="rect">
            <a:avLst/>
          </a:prstGeom>
        </p:spPr>
        <p:txBody>
          <a:bodyPr wrap="square">
            <a:spAutoFit/>
          </a:bodyPr>
          <a:lstStyle/>
          <a:p>
            <a:pPr>
              <a:buFont typeface="Arial" panose="020B0604020202020204" pitchFamily="34" charset="0"/>
              <a:buChar char="•"/>
            </a:pPr>
            <a:r>
              <a:rPr lang="en-IN" dirty="0">
                <a:solidFill>
                  <a:srgbClr val="000000"/>
                </a:solidFill>
                <a:latin typeface="Arial" panose="020B0604020202020204" pitchFamily="34" charset="0"/>
              </a:rPr>
              <a:t>Bootstrap Class Loader</a:t>
            </a:r>
            <a:br>
              <a:rPr lang="en-IN" dirty="0">
                <a:solidFill>
                  <a:srgbClr val="000000"/>
                </a:solidFill>
                <a:latin typeface="Arial" panose="020B0604020202020204" pitchFamily="34" charset="0"/>
              </a:rPr>
            </a:br>
            <a:r>
              <a:rPr lang="en-IN" dirty="0">
                <a:solidFill>
                  <a:srgbClr val="000000"/>
                </a:solidFill>
                <a:latin typeface="Arial" panose="020B0604020202020204" pitchFamily="34" charset="0"/>
              </a:rPr>
              <a:t>Bootstrap class loader loads java’s core classes like </a:t>
            </a:r>
            <a:r>
              <a:rPr lang="en-IN" dirty="0" err="1">
                <a:solidFill>
                  <a:srgbClr val="000000"/>
                </a:solidFill>
                <a:latin typeface="Arial" panose="020B0604020202020204" pitchFamily="34" charset="0"/>
              </a:rPr>
              <a:t>java.lang</a:t>
            </a:r>
            <a:r>
              <a:rPr lang="en-IN" dirty="0">
                <a:solidFill>
                  <a:srgbClr val="000000"/>
                </a:solidFill>
                <a:latin typeface="Arial" panose="020B0604020202020204" pitchFamily="34" charset="0"/>
              </a:rPr>
              <a:t>, </a:t>
            </a:r>
            <a:r>
              <a:rPr lang="en-IN" dirty="0" err="1">
                <a:solidFill>
                  <a:srgbClr val="000000"/>
                </a:solidFill>
                <a:latin typeface="Arial" panose="020B0604020202020204" pitchFamily="34" charset="0"/>
              </a:rPr>
              <a:t>java.util</a:t>
            </a:r>
            <a:r>
              <a:rPr lang="en-IN" dirty="0">
                <a:solidFill>
                  <a:srgbClr val="000000"/>
                </a:solidFill>
                <a:latin typeface="Arial" panose="020B0604020202020204" pitchFamily="34" charset="0"/>
              </a:rPr>
              <a:t> etc. These are classes that are part of java runtime environment. Bootstrap class loader is native implementation and so they may differ across different JVMs.</a:t>
            </a:r>
          </a:p>
          <a:p>
            <a:pPr>
              <a:buFont typeface="Arial" panose="020B0604020202020204" pitchFamily="34" charset="0"/>
              <a:buChar char="•"/>
            </a:pPr>
            <a:r>
              <a:rPr lang="en-IN" dirty="0">
                <a:solidFill>
                  <a:srgbClr val="000000"/>
                </a:solidFill>
                <a:latin typeface="Arial" panose="020B0604020202020204" pitchFamily="34" charset="0"/>
              </a:rPr>
              <a:t>Extensions Class Loader</a:t>
            </a:r>
            <a:br>
              <a:rPr lang="en-IN" dirty="0">
                <a:solidFill>
                  <a:srgbClr val="000000"/>
                </a:solidFill>
                <a:latin typeface="Arial" panose="020B0604020202020204" pitchFamily="34" charset="0"/>
              </a:rPr>
            </a:br>
            <a:r>
              <a:rPr lang="en-IN" dirty="0">
                <a:solidFill>
                  <a:srgbClr val="000000"/>
                </a:solidFill>
                <a:latin typeface="Arial" panose="020B0604020202020204" pitchFamily="34" charset="0"/>
              </a:rPr>
              <a:t>JAVA_HOME/</a:t>
            </a:r>
            <a:r>
              <a:rPr lang="en-IN" dirty="0" err="1">
                <a:solidFill>
                  <a:srgbClr val="000000"/>
                </a:solidFill>
                <a:latin typeface="Arial" panose="020B0604020202020204" pitchFamily="34" charset="0"/>
              </a:rPr>
              <a:t>jre</a:t>
            </a:r>
            <a:r>
              <a:rPr lang="en-IN" dirty="0">
                <a:solidFill>
                  <a:srgbClr val="000000"/>
                </a:solidFill>
                <a:latin typeface="Arial" panose="020B0604020202020204" pitchFamily="34" charset="0"/>
              </a:rPr>
              <a:t>/lib/</a:t>
            </a:r>
            <a:r>
              <a:rPr lang="en-IN" dirty="0" err="1">
                <a:solidFill>
                  <a:srgbClr val="000000"/>
                </a:solidFill>
                <a:latin typeface="Arial" panose="020B0604020202020204" pitchFamily="34" charset="0"/>
              </a:rPr>
              <a:t>ext</a:t>
            </a:r>
            <a:r>
              <a:rPr lang="en-IN" dirty="0">
                <a:solidFill>
                  <a:srgbClr val="000000"/>
                </a:solidFill>
                <a:latin typeface="Arial" panose="020B0604020202020204" pitchFamily="34" charset="0"/>
              </a:rPr>
              <a:t> contains jar packages that are extensions of standard core java classes. Extensions class loader loads classes from this </a:t>
            </a:r>
            <a:r>
              <a:rPr lang="en-IN" dirty="0" err="1">
                <a:solidFill>
                  <a:srgbClr val="000000"/>
                </a:solidFill>
                <a:latin typeface="Arial" panose="020B0604020202020204" pitchFamily="34" charset="0"/>
              </a:rPr>
              <a:t>ext</a:t>
            </a:r>
            <a:r>
              <a:rPr lang="en-IN" dirty="0">
                <a:solidFill>
                  <a:srgbClr val="000000"/>
                </a:solidFill>
                <a:latin typeface="Arial" panose="020B0604020202020204" pitchFamily="34" charset="0"/>
              </a:rPr>
              <a:t> folder. Using the system environment </a:t>
            </a:r>
            <a:r>
              <a:rPr lang="en-IN" dirty="0" err="1">
                <a:solidFill>
                  <a:srgbClr val="000000"/>
                </a:solidFill>
                <a:latin typeface="Arial" panose="020B0604020202020204" pitchFamily="34" charset="0"/>
              </a:rPr>
              <a:t>propery</a:t>
            </a:r>
            <a:r>
              <a:rPr lang="en-IN" dirty="0">
                <a:solidFill>
                  <a:srgbClr val="000000"/>
                </a:solidFill>
                <a:latin typeface="Arial" panose="020B0604020202020204" pitchFamily="34" charset="0"/>
              </a:rPr>
              <a:t> </a:t>
            </a:r>
            <a:r>
              <a:rPr lang="en-IN" dirty="0" err="1">
                <a:solidFill>
                  <a:srgbClr val="000000"/>
                </a:solidFill>
                <a:latin typeface="Arial" panose="020B0604020202020204" pitchFamily="34" charset="0"/>
              </a:rPr>
              <a:t>java.ext.dirs</a:t>
            </a:r>
            <a:r>
              <a:rPr lang="en-IN" dirty="0">
                <a:solidFill>
                  <a:srgbClr val="000000"/>
                </a:solidFill>
                <a:latin typeface="Arial" panose="020B0604020202020204" pitchFamily="34" charset="0"/>
              </a:rPr>
              <a:t> you can add ‘</a:t>
            </a:r>
            <a:r>
              <a:rPr lang="en-IN" dirty="0" err="1">
                <a:solidFill>
                  <a:srgbClr val="000000"/>
                </a:solidFill>
                <a:latin typeface="Arial" panose="020B0604020202020204" pitchFamily="34" charset="0"/>
              </a:rPr>
              <a:t>ext</a:t>
            </a:r>
            <a:r>
              <a:rPr lang="en-IN" dirty="0">
                <a:solidFill>
                  <a:srgbClr val="000000"/>
                </a:solidFill>
                <a:latin typeface="Arial" panose="020B0604020202020204" pitchFamily="34" charset="0"/>
              </a:rPr>
              <a:t>’ folders and jar files to be loaded using extensions class loader.</a:t>
            </a:r>
          </a:p>
          <a:p>
            <a:pPr>
              <a:buFont typeface="Arial" panose="020B0604020202020204" pitchFamily="34" charset="0"/>
              <a:buChar char="•"/>
            </a:pPr>
            <a:r>
              <a:rPr lang="en-IN" dirty="0">
                <a:solidFill>
                  <a:srgbClr val="000000"/>
                </a:solidFill>
                <a:latin typeface="Arial" panose="020B0604020202020204" pitchFamily="34" charset="0"/>
              </a:rPr>
              <a:t>System Class Loader</a:t>
            </a:r>
            <a:br>
              <a:rPr lang="en-IN" dirty="0">
                <a:solidFill>
                  <a:srgbClr val="000000"/>
                </a:solidFill>
                <a:latin typeface="Arial" panose="020B0604020202020204" pitchFamily="34" charset="0"/>
              </a:rPr>
            </a:br>
            <a:r>
              <a:rPr lang="en-IN" dirty="0">
                <a:solidFill>
                  <a:srgbClr val="000000"/>
                </a:solidFill>
                <a:latin typeface="Arial" panose="020B0604020202020204" pitchFamily="34" charset="0"/>
              </a:rPr>
              <a:t>Java classes that are available in the java </a:t>
            </a:r>
            <a:r>
              <a:rPr lang="en-IN" dirty="0" err="1">
                <a:solidFill>
                  <a:srgbClr val="000000"/>
                </a:solidFill>
                <a:latin typeface="Arial" panose="020B0604020202020204" pitchFamily="34" charset="0"/>
              </a:rPr>
              <a:t>classpath</a:t>
            </a:r>
            <a:r>
              <a:rPr lang="en-IN" dirty="0">
                <a:solidFill>
                  <a:srgbClr val="000000"/>
                </a:solidFill>
                <a:latin typeface="Arial" panose="020B0604020202020204" pitchFamily="34" charset="0"/>
              </a:rPr>
              <a:t> are loaded using System class loader.</a:t>
            </a:r>
            <a:endParaRPr lang="en-IN"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7769275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35509"/>
            <a:ext cx="10772775" cy="960778"/>
          </a:xfrm>
        </p:spPr>
        <p:txBody>
          <a:bodyPr/>
          <a:lstStyle/>
          <a:p>
            <a:pPr algn="ctr"/>
            <a:r>
              <a:rPr lang="en-IN" b="1" dirty="0"/>
              <a:t>The IDE monitoring tools</a:t>
            </a:r>
            <a:endParaRPr lang="en-IN" dirty="0"/>
          </a:p>
        </p:txBody>
      </p:sp>
      <p:sp>
        <p:nvSpPr>
          <p:cNvPr id="3" name="Content Placeholder 2"/>
          <p:cNvSpPr>
            <a:spLocks noGrp="1"/>
          </p:cNvSpPr>
          <p:nvPr>
            <p:ph idx="1"/>
          </p:nvPr>
        </p:nvSpPr>
        <p:spPr>
          <a:xfrm>
            <a:off x="676656" y="1301997"/>
            <a:ext cx="10753725" cy="5180690"/>
          </a:xfrm>
        </p:spPr>
        <p:txBody>
          <a:bodyPr/>
          <a:lstStyle/>
          <a:p>
            <a:pPr lvl="1">
              <a:buFont typeface="Arial" panose="020B0604020202020204" pitchFamily="34" charset="0"/>
              <a:buChar char="•"/>
            </a:pPr>
            <a:r>
              <a:rPr lang="en-IN" dirty="0"/>
              <a:t>Most of the Java IDEs either include a tool to profile the Java application or support </a:t>
            </a:r>
            <a:r>
              <a:rPr lang="en-IN" dirty="0" smtClean="0"/>
              <a:t>the plugin </a:t>
            </a:r>
            <a:r>
              <a:rPr lang="en-IN" dirty="0"/>
              <a:t>installation of similar tools. For example, we can download Eclipse plugins, </a:t>
            </a:r>
            <a:r>
              <a:rPr lang="en-IN" dirty="0" smtClean="0"/>
              <a:t>such as </a:t>
            </a:r>
            <a:r>
              <a:rPr lang="en-IN" dirty="0"/>
              <a:t>the TPTP, JVM monitor, and Memory </a:t>
            </a:r>
            <a:r>
              <a:rPr lang="en-IN" dirty="0" err="1"/>
              <a:t>Analyzer</a:t>
            </a:r>
            <a:r>
              <a:rPr lang="en-IN" dirty="0" smtClean="0"/>
              <a:t>.</a:t>
            </a:r>
          </a:p>
          <a:p>
            <a:pPr lvl="1">
              <a:buFont typeface="Arial" panose="020B0604020202020204" pitchFamily="34" charset="0"/>
              <a:buChar char="•"/>
            </a:pPr>
            <a:endParaRPr lang="en-IN" dirty="0"/>
          </a:p>
          <a:p>
            <a:pPr lvl="1">
              <a:buFont typeface="Arial" panose="020B0604020202020204" pitchFamily="34" charset="0"/>
              <a:buChar char="•"/>
            </a:pPr>
            <a:r>
              <a:rPr lang="en-IN" dirty="0"/>
              <a:t>Some third-party utilities that run as standalone tools can also integrate with </a:t>
            </a:r>
            <a:r>
              <a:rPr lang="en-IN" dirty="0" smtClean="0"/>
              <a:t>different IDEs.</a:t>
            </a:r>
          </a:p>
          <a:p>
            <a:pPr lvl="1">
              <a:buFont typeface="Arial" panose="020B0604020202020204" pitchFamily="34" charset="0"/>
              <a:buChar char="•"/>
            </a:pPr>
            <a:endParaRPr lang="en-IN" dirty="0" smtClean="0"/>
          </a:p>
          <a:p>
            <a:pPr lvl="1">
              <a:buFont typeface="Arial" panose="020B0604020202020204" pitchFamily="34" charset="0"/>
              <a:buChar char="•"/>
            </a:pPr>
            <a:r>
              <a:rPr lang="en-IN" dirty="0" smtClean="0"/>
              <a:t>For </a:t>
            </a:r>
            <a:r>
              <a:rPr lang="en-IN" dirty="0"/>
              <a:t>example, </a:t>
            </a:r>
            <a:r>
              <a:rPr lang="en-IN" dirty="0" err="1"/>
              <a:t>JProfiler</a:t>
            </a:r>
            <a:r>
              <a:rPr lang="en-IN" dirty="0"/>
              <a:t> can integrate with different versions of NetBeans</a:t>
            </a:r>
            <a:r>
              <a:rPr lang="en-IN" dirty="0" smtClean="0"/>
              <a:t>, </a:t>
            </a:r>
            <a:r>
              <a:rPr lang="en-IN" dirty="0" err="1" smtClean="0"/>
              <a:t>JDeveloper</a:t>
            </a:r>
            <a:r>
              <a:rPr lang="en-IN" dirty="0"/>
              <a:t>, Eclipse, and IntelliJ IDEA</a:t>
            </a:r>
          </a:p>
        </p:txBody>
      </p:sp>
    </p:spTree>
    <p:extLst>
      <p:ext uri="{BB962C8B-B14F-4D97-AF65-F5344CB8AC3E}">
        <p14:creationId xmlns:p14="http://schemas.microsoft.com/office/powerpoint/2010/main" val="40452689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35509"/>
            <a:ext cx="10772775" cy="960778"/>
          </a:xfrm>
        </p:spPr>
        <p:txBody>
          <a:bodyPr/>
          <a:lstStyle/>
          <a:p>
            <a:pPr algn="ctr"/>
            <a:r>
              <a:rPr lang="en-IN" b="1" dirty="0"/>
              <a:t>The IDE monitoring tools</a:t>
            </a:r>
            <a:endParaRPr lang="en-IN" dirty="0"/>
          </a:p>
        </p:txBody>
      </p:sp>
      <p:pic>
        <p:nvPicPr>
          <p:cNvPr id="5" name="Picture 4"/>
          <p:cNvPicPr>
            <a:picLocks noChangeAspect="1"/>
          </p:cNvPicPr>
          <p:nvPr/>
        </p:nvPicPr>
        <p:blipFill>
          <a:blip r:embed="rId2"/>
          <a:stretch>
            <a:fillRect/>
          </a:stretch>
        </p:blipFill>
        <p:spPr>
          <a:xfrm>
            <a:off x="1274287" y="996287"/>
            <a:ext cx="9987390" cy="5639938"/>
          </a:xfrm>
          <a:prstGeom prst="rect">
            <a:avLst/>
          </a:prstGeom>
        </p:spPr>
      </p:pic>
    </p:spTree>
    <p:extLst>
      <p:ext uri="{BB962C8B-B14F-4D97-AF65-F5344CB8AC3E}">
        <p14:creationId xmlns:p14="http://schemas.microsoft.com/office/powerpoint/2010/main" val="3641913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353482"/>
            <a:ext cx="10772775" cy="820225"/>
          </a:xfrm>
        </p:spPr>
        <p:txBody>
          <a:bodyPr/>
          <a:lstStyle/>
          <a:p>
            <a:pPr algn="ctr"/>
            <a:r>
              <a:rPr lang="en-IN" b="1" dirty="0"/>
              <a:t>The standalone monitoring tools</a:t>
            </a:r>
            <a:endParaRPr lang="en-IN" dirty="0"/>
          </a:p>
        </p:txBody>
      </p:sp>
      <p:sp>
        <p:nvSpPr>
          <p:cNvPr id="3" name="Content Placeholder 2"/>
          <p:cNvSpPr>
            <a:spLocks noGrp="1"/>
          </p:cNvSpPr>
          <p:nvPr>
            <p:ph idx="1"/>
          </p:nvPr>
        </p:nvSpPr>
        <p:spPr/>
        <p:txBody>
          <a:bodyPr/>
          <a:lstStyle/>
          <a:p>
            <a:r>
              <a:rPr lang="en-IN" dirty="0"/>
              <a:t>The standalone monitoring tools include a lot of third-party utilities. </a:t>
            </a:r>
            <a:endParaRPr lang="en-IN" dirty="0" smtClean="0"/>
          </a:p>
          <a:p>
            <a:r>
              <a:rPr lang="en-IN" dirty="0" smtClean="0"/>
              <a:t>Some </a:t>
            </a:r>
            <a:r>
              <a:rPr lang="en-IN" dirty="0"/>
              <a:t>examples </a:t>
            </a:r>
            <a:r>
              <a:rPr lang="en-IN" dirty="0" smtClean="0"/>
              <a:t>of these </a:t>
            </a:r>
            <a:r>
              <a:rPr lang="en-IN" dirty="0"/>
              <a:t>tools are </a:t>
            </a:r>
            <a:r>
              <a:rPr lang="en-IN" dirty="0" err="1"/>
              <a:t>AppDynamics</a:t>
            </a:r>
            <a:r>
              <a:rPr lang="en-IN" dirty="0"/>
              <a:t>, </a:t>
            </a:r>
            <a:r>
              <a:rPr lang="en-IN" dirty="0" err="1"/>
              <a:t>JBossProfiler</a:t>
            </a:r>
            <a:r>
              <a:rPr lang="en-IN" dirty="0"/>
              <a:t>, </a:t>
            </a:r>
            <a:r>
              <a:rPr lang="en-IN" dirty="0" err="1"/>
              <a:t>JProbe</a:t>
            </a:r>
            <a:r>
              <a:rPr lang="en-IN" dirty="0"/>
              <a:t> and </a:t>
            </a:r>
            <a:r>
              <a:rPr lang="en-IN" dirty="0" err="1"/>
              <a:t>JProfiler</a:t>
            </a:r>
            <a:r>
              <a:rPr lang="en-IN" dirty="0"/>
              <a:t>, and so on.</a:t>
            </a:r>
          </a:p>
        </p:txBody>
      </p:sp>
    </p:spTree>
    <p:extLst>
      <p:ext uri="{BB962C8B-B14F-4D97-AF65-F5344CB8AC3E}">
        <p14:creationId xmlns:p14="http://schemas.microsoft.com/office/powerpoint/2010/main" val="32904532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88073"/>
          </a:xfrm>
        </p:spPr>
        <p:txBody>
          <a:bodyPr/>
          <a:lstStyle/>
          <a:p>
            <a:pPr algn="ctr"/>
            <a:r>
              <a:rPr lang="en-IN" b="1" dirty="0"/>
              <a:t>The multifunction monitoring tools</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IN" dirty="0" smtClean="0"/>
              <a:t> The </a:t>
            </a:r>
            <a:r>
              <a:rPr lang="en-IN" dirty="0"/>
              <a:t>multifunction monitoring tools are configurable tools that can monitor the</a:t>
            </a:r>
          </a:p>
          <a:p>
            <a:pPr marL="0" indent="0">
              <a:buNone/>
            </a:pPr>
            <a:r>
              <a:rPr lang="en-IN" dirty="0" smtClean="0"/>
              <a:t>  environment</a:t>
            </a:r>
            <a:r>
              <a:rPr lang="en-IN" dirty="0"/>
              <a:t>, application server, different resources, virtual machine, and so on via</a:t>
            </a:r>
          </a:p>
          <a:p>
            <a:pPr marL="0" indent="0">
              <a:buNone/>
            </a:pPr>
            <a:r>
              <a:rPr lang="en-IN" dirty="0" smtClean="0"/>
              <a:t>  different </a:t>
            </a:r>
            <a:r>
              <a:rPr lang="en-IN" dirty="0"/>
              <a:t>available matrices. </a:t>
            </a:r>
            <a:endParaRPr lang="en-IN" dirty="0" smtClean="0"/>
          </a:p>
          <a:p>
            <a:pPr>
              <a:buFont typeface="Arial" panose="020B0604020202020204" pitchFamily="34" charset="0"/>
              <a:buChar char="•"/>
            </a:pPr>
            <a:r>
              <a:rPr lang="en-IN" dirty="0" smtClean="0"/>
              <a:t> They </a:t>
            </a:r>
            <a:r>
              <a:rPr lang="en-IN" dirty="0"/>
              <a:t>also send different alerts, and the best examples </a:t>
            </a:r>
            <a:r>
              <a:rPr lang="en-IN" dirty="0" smtClean="0"/>
              <a:t>for these </a:t>
            </a:r>
            <a:r>
              <a:rPr lang="en-IN" dirty="0"/>
              <a:t>tools are Intel </a:t>
            </a:r>
            <a:endParaRPr lang="en-IN" dirty="0" smtClean="0"/>
          </a:p>
          <a:p>
            <a:pPr marL="0" indent="0">
              <a:buNone/>
            </a:pPr>
            <a:r>
              <a:rPr lang="en-IN" dirty="0" smtClean="0"/>
              <a:t>   </a:t>
            </a:r>
            <a:r>
              <a:rPr lang="en-IN" dirty="0" err="1" smtClean="0"/>
              <a:t>Foglight</a:t>
            </a:r>
            <a:r>
              <a:rPr lang="en-IN" dirty="0"/>
              <a:t>, </a:t>
            </a:r>
            <a:r>
              <a:rPr lang="en-IN" dirty="0" err="1"/>
              <a:t>Hyperic</a:t>
            </a:r>
            <a:r>
              <a:rPr lang="en-IN" dirty="0"/>
              <a:t> HQ, HP </a:t>
            </a:r>
            <a:r>
              <a:rPr lang="en-IN" dirty="0" err="1"/>
              <a:t>SiteScope</a:t>
            </a:r>
            <a:r>
              <a:rPr lang="en-IN" dirty="0"/>
              <a:t>, and so on.</a:t>
            </a:r>
          </a:p>
        </p:txBody>
      </p:sp>
    </p:spTree>
    <p:extLst>
      <p:ext uri="{BB962C8B-B14F-4D97-AF65-F5344CB8AC3E}">
        <p14:creationId xmlns:p14="http://schemas.microsoft.com/office/powerpoint/2010/main" val="17699281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212930"/>
            <a:ext cx="10772775" cy="524049"/>
          </a:xfrm>
        </p:spPr>
        <p:txBody>
          <a:bodyPr>
            <a:normAutofit fontScale="90000"/>
          </a:bodyPr>
          <a:lstStyle/>
          <a:p>
            <a:pPr algn="ctr"/>
            <a:r>
              <a:rPr lang="en-IN" dirty="0"/>
              <a:t>Tuning Java heap for performance</a:t>
            </a:r>
          </a:p>
        </p:txBody>
      </p:sp>
      <p:sp>
        <p:nvSpPr>
          <p:cNvPr id="3" name="Content Placeholder 2"/>
          <p:cNvSpPr>
            <a:spLocks noGrp="1"/>
          </p:cNvSpPr>
          <p:nvPr>
            <p:ph idx="1"/>
          </p:nvPr>
        </p:nvSpPr>
        <p:spPr>
          <a:xfrm>
            <a:off x="676656" y="1064526"/>
            <a:ext cx="10753725" cy="4713340"/>
          </a:xfrm>
        </p:spPr>
        <p:txBody>
          <a:bodyPr>
            <a:normAutofit fontScale="92500" lnSpcReduction="20000"/>
          </a:bodyPr>
          <a:lstStyle/>
          <a:p>
            <a:r>
              <a:rPr lang="en-IN" dirty="0"/>
              <a:t>Maximum possible Java heap sizes</a:t>
            </a:r>
          </a:p>
          <a:p>
            <a:r>
              <a:rPr lang="en-IN" dirty="0"/>
              <a:t> The “correct” Java heap size</a:t>
            </a:r>
          </a:p>
          <a:p>
            <a:r>
              <a:rPr lang="en-IN" dirty="0"/>
              <a:t> Fixed heap sizes vs. Variable heap sizes</a:t>
            </a:r>
          </a:p>
          <a:p>
            <a:r>
              <a:rPr lang="en-IN" dirty="0"/>
              <a:t> Heap Sizing for Generational GC</a:t>
            </a:r>
          </a:p>
          <a:p>
            <a:r>
              <a:rPr lang="en-IN" dirty="0"/>
              <a:t> 32 bit Java processes have maximum possible heap size</a:t>
            </a:r>
          </a:p>
          <a:p>
            <a:r>
              <a:rPr lang="en-IN" dirty="0"/>
              <a:t> 32 bit architecture has addressable space of 2^32</a:t>
            </a:r>
          </a:p>
          <a:p>
            <a:r>
              <a:rPr lang="en-IN" dirty="0"/>
              <a:t> Which is 4GigaBytes</a:t>
            </a:r>
          </a:p>
          <a:p>
            <a:r>
              <a:rPr lang="en-IN" dirty="0"/>
              <a:t> Determined by the process memory layout</a:t>
            </a:r>
          </a:p>
          <a:p>
            <a:r>
              <a:rPr lang="en-IN" dirty="0"/>
              <a:t> 64 bit processes do not have this limit</a:t>
            </a:r>
          </a:p>
          <a:p>
            <a:r>
              <a:rPr lang="en-IN" dirty="0"/>
              <a:t> Limit exists, but is so large it can be effectively ignored</a:t>
            </a:r>
          </a:p>
          <a:p>
            <a:r>
              <a:rPr lang="en-IN" dirty="0"/>
              <a:t> Addressability usually between 2^44 and 2^64</a:t>
            </a:r>
          </a:p>
          <a:p>
            <a:r>
              <a:rPr lang="en-IN" dirty="0"/>
              <a:t> Which is 16+ </a:t>
            </a:r>
            <a:r>
              <a:rPr lang="en-IN" dirty="0" err="1"/>
              <a:t>TeraBytes</a:t>
            </a:r>
            <a:endParaRPr lang="en-IN" dirty="0"/>
          </a:p>
        </p:txBody>
      </p:sp>
    </p:spTree>
    <p:extLst>
      <p:ext uri="{BB962C8B-B14F-4D97-AF65-F5344CB8AC3E}">
        <p14:creationId xmlns:p14="http://schemas.microsoft.com/office/powerpoint/2010/main" val="6986219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233733"/>
          </a:xfrm>
        </p:spPr>
        <p:txBody>
          <a:bodyPr>
            <a:normAutofit fontScale="90000"/>
          </a:bodyPr>
          <a:lstStyle/>
          <a:p>
            <a:r>
              <a:rPr lang="en-IN" i="1" dirty="0"/>
              <a:t>Default compiler based on OS and machine</a:t>
            </a:r>
            <a:endParaRPr lang="en-IN" dirty="0"/>
          </a:p>
        </p:txBody>
      </p:sp>
      <p:pic>
        <p:nvPicPr>
          <p:cNvPr id="5" name="Picture 4"/>
          <p:cNvPicPr>
            <a:picLocks noChangeAspect="1"/>
          </p:cNvPicPr>
          <p:nvPr/>
        </p:nvPicPr>
        <p:blipFill>
          <a:blip r:embed="rId2"/>
          <a:stretch>
            <a:fillRect/>
          </a:stretch>
        </p:blipFill>
        <p:spPr>
          <a:xfrm>
            <a:off x="1487607" y="2235664"/>
            <a:ext cx="7874758" cy="4215793"/>
          </a:xfrm>
          <a:prstGeom prst="rect">
            <a:avLst/>
          </a:prstGeom>
        </p:spPr>
      </p:pic>
    </p:spTree>
    <p:extLst>
      <p:ext uri="{BB962C8B-B14F-4D97-AF65-F5344CB8AC3E}">
        <p14:creationId xmlns:p14="http://schemas.microsoft.com/office/powerpoint/2010/main" val="1692546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261028"/>
          </a:xfrm>
        </p:spPr>
        <p:txBody>
          <a:bodyPr/>
          <a:lstStyle/>
          <a:p>
            <a:r>
              <a:rPr lang="en-IN" dirty="0"/>
              <a:t>Tuning the Code </a:t>
            </a:r>
            <a:r>
              <a:rPr lang="en-IN" dirty="0" smtClean="0"/>
              <a:t>Cache</a:t>
            </a:r>
            <a:endParaRPr lang="en-IN" dirty="0"/>
          </a:p>
        </p:txBody>
      </p:sp>
      <p:sp>
        <p:nvSpPr>
          <p:cNvPr id="3" name="Content Placeholder 2"/>
          <p:cNvSpPr>
            <a:spLocks noGrp="1"/>
          </p:cNvSpPr>
          <p:nvPr>
            <p:ph idx="1"/>
          </p:nvPr>
        </p:nvSpPr>
        <p:spPr/>
        <p:txBody>
          <a:bodyPr>
            <a:normAutofit fontScale="92500" lnSpcReduction="10000"/>
          </a:bodyPr>
          <a:lstStyle/>
          <a:p>
            <a:endParaRPr lang="en-IN" dirty="0" smtClean="0"/>
          </a:p>
          <a:p>
            <a:pPr lvl="1">
              <a:buFont typeface="Arial" panose="020B0604020202020204" pitchFamily="34" charset="0"/>
              <a:buChar char="•"/>
            </a:pPr>
            <a:r>
              <a:rPr lang="en-IN" dirty="0" smtClean="0"/>
              <a:t>When </a:t>
            </a:r>
            <a:r>
              <a:rPr lang="en-IN" dirty="0"/>
              <a:t>the JVM compiles code, it holds the set of assembly-language instructions in </a:t>
            </a:r>
            <a:r>
              <a:rPr lang="en-IN" dirty="0" smtClean="0"/>
              <a:t>the code </a:t>
            </a:r>
            <a:r>
              <a:rPr lang="en-IN" dirty="0"/>
              <a:t>cache. </a:t>
            </a:r>
            <a:endParaRPr lang="en-IN" dirty="0" smtClean="0"/>
          </a:p>
          <a:p>
            <a:pPr lvl="1">
              <a:buFont typeface="Arial" panose="020B0604020202020204" pitchFamily="34" charset="0"/>
              <a:buChar char="•"/>
            </a:pPr>
            <a:r>
              <a:rPr lang="en-IN" dirty="0" smtClean="0"/>
              <a:t>The </a:t>
            </a:r>
            <a:r>
              <a:rPr lang="en-IN" dirty="0"/>
              <a:t>code cache has a fixed size, and once it has filled up, the JVM is </a:t>
            </a:r>
            <a:r>
              <a:rPr lang="en-IN" dirty="0" smtClean="0"/>
              <a:t>not able </a:t>
            </a:r>
            <a:r>
              <a:rPr lang="en-IN" dirty="0"/>
              <a:t>to compile any additional code</a:t>
            </a:r>
            <a:r>
              <a:rPr lang="en-IN" dirty="0" smtClean="0"/>
              <a:t>.</a:t>
            </a:r>
          </a:p>
          <a:p>
            <a:pPr lvl="1">
              <a:buFont typeface="Arial" panose="020B0604020202020204" pitchFamily="34" charset="0"/>
              <a:buChar char="•"/>
            </a:pPr>
            <a:r>
              <a:rPr lang="en-IN" dirty="0"/>
              <a:t>If the code cache is too small, some hot spots will get compiled, but others will not: the application will end up running a lot of (very slow) interpreted code</a:t>
            </a:r>
            <a:r>
              <a:rPr lang="en-IN" dirty="0" smtClean="0"/>
              <a:t>.</a:t>
            </a:r>
          </a:p>
          <a:p>
            <a:pPr lvl="1">
              <a:buFont typeface="Arial" panose="020B0604020202020204" pitchFamily="34" charset="0"/>
              <a:buChar char="•"/>
            </a:pPr>
            <a:r>
              <a:rPr lang="en-IN" dirty="0"/>
              <a:t>-</a:t>
            </a:r>
            <a:r>
              <a:rPr lang="en-IN" dirty="0" err="1" smtClean="0"/>
              <a:t>XX:InitialCodeCacheSize</a:t>
            </a:r>
            <a:r>
              <a:rPr lang="en-IN" dirty="0" smtClean="0"/>
              <a:t>=</a:t>
            </a:r>
            <a:r>
              <a:rPr lang="en-IN" i="1" dirty="0" smtClean="0"/>
              <a:t>N</a:t>
            </a:r>
            <a:r>
              <a:rPr lang="en-IN" dirty="0"/>
              <a:t> </a:t>
            </a:r>
            <a:r>
              <a:rPr lang="en-IN" dirty="0" smtClean="0"/>
              <a:t>// initial code cache value</a:t>
            </a:r>
          </a:p>
          <a:p>
            <a:pPr lvl="1">
              <a:buFont typeface="Arial" panose="020B0604020202020204" pitchFamily="34" charset="0"/>
              <a:buChar char="•"/>
            </a:pPr>
            <a:r>
              <a:rPr lang="en-IN" dirty="0"/>
              <a:t>-</a:t>
            </a:r>
            <a:r>
              <a:rPr lang="en-IN" dirty="0" err="1" smtClean="0"/>
              <a:t>XX:ReservedCodeCacheSize</a:t>
            </a:r>
            <a:r>
              <a:rPr lang="en-IN" dirty="0" smtClean="0"/>
              <a:t>=</a:t>
            </a:r>
            <a:r>
              <a:rPr lang="en-IN" i="1" dirty="0" smtClean="0"/>
              <a:t>N //maximum size of  code cache value</a:t>
            </a:r>
          </a:p>
          <a:p>
            <a:r>
              <a:rPr lang="en-IN" b="1" dirty="0" smtClean="0">
                <a:solidFill>
                  <a:srgbClr val="FF0000"/>
                </a:solidFill>
              </a:rPr>
              <a:t>(on </a:t>
            </a:r>
            <a:r>
              <a:rPr lang="en-IN" b="1" dirty="0">
                <a:solidFill>
                  <a:srgbClr val="FF0000"/>
                </a:solidFill>
              </a:rPr>
              <a:t>Intel machines, the client compiler </a:t>
            </a:r>
            <a:r>
              <a:rPr lang="en-IN" b="1" dirty="0" smtClean="0">
                <a:solidFill>
                  <a:srgbClr val="FF0000"/>
                </a:solidFill>
              </a:rPr>
              <a:t>starts with </a:t>
            </a:r>
            <a:r>
              <a:rPr lang="en-IN" b="1" dirty="0">
                <a:solidFill>
                  <a:srgbClr val="FF0000"/>
                </a:solidFill>
              </a:rPr>
              <a:t>a 160 KB cache and the server compiler starts with a 2,496 KB </a:t>
            </a:r>
            <a:r>
              <a:rPr lang="en-IN" b="1" dirty="0" smtClean="0">
                <a:solidFill>
                  <a:srgbClr val="FF0000"/>
                </a:solidFill>
              </a:rPr>
              <a:t>cache)</a:t>
            </a:r>
            <a:endParaRPr lang="en-IN" b="1" dirty="0">
              <a:solidFill>
                <a:srgbClr val="FF0000"/>
              </a:solidFill>
            </a:endParaRPr>
          </a:p>
          <a:p>
            <a:pPr lvl="1">
              <a:buFont typeface="Arial" panose="020B0604020202020204" pitchFamily="34" charset="0"/>
              <a:buChar char="•"/>
            </a:pPr>
            <a:endParaRPr lang="en-IN" dirty="0"/>
          </a:p>
        </p:txBody>
      </p:sp>
    </p:spTree>
    <p:extLst>
      <p:ext uri="{BB962C8B-B14F-4D97-AF65-F5344CB8AC3E}">
        <p14:creationId xmlns:p14="http://schemas.microsoft.com/office/powerpoint/2010/main" val="3576428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t>Default code cache based on platform</a:t>
            </a:r>
            <a:endParaRPr lang="en-IN" dirty="0"/>
          </a:p>
        </p:txBody>
      </p:sp>
      <p:pic>
        <p:nvPicPr>
          <p:cNvPr id="4" name="Picture 3"/>
          <p:cNvPicPr>
            <a:picLocks noChangeAspect="1"/>
          </p:cNvPicPr>
          <p:nvPr/>
        </p:nvPicPr>
        <p:blipFill>
          <a:blip r:embed="rId2"/>
          <a:stretch>
            <a:fillRect/>
          </a:stretch>
        </p:blipFill>
        <p:spPr>
          <a:xfrm>
            <a:off x="1628472" y="2021900"/>
            <a:ext cx="8184268" cy="4130838"/>
          </a:xfrm>
          <a:prstGeom prst="rect">
            <a:avLst/>
          </a:prstGeom>
        </p:spPr>
      </p:pic>
    </p:spTree>
    <p:extLst>
      <p:ext uri="{BB962C8B-B14F-4D97-AF65-F5344CB8AC3E}">
        <p14:creationId xmlns:p14="http://schemas.microsoft.com/office/powerpoint/2010/main" val="65709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Performance Analysis of Java</a:t>
            </a:r>
            <a:br>
              <a:rPr lang="en-IN" dirty="0"/>
            </a:br>
            <a:r>
              <a:rPr lang="en-IN" dirty="0"/>
              <a:t>Application</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IN" dirty="0"/>
              <a:t>The goal of performance analysis in JAVA application is to </a:t>
            </a:r>
            <a:r>
              <a:rPr lang="en-IN" dirty="0" smtClean="0"/>
              <a:t>determine which </a:t>
            </a:r>
            <a:r>
              <a:rPr lang="en-IN" dirty="0"/>
              <a:t>parts of a program require optimization to increase its </a:t>
            </a:r>
            <a:r>
              <a:rPr lang="en-IN" dirty="0" smtClean="0"/>
              <a:t>execution speed </a:t>
            </a:r>
            <a:r>
              <a:rPr lang="en-IN" dirty="0"/>
              <a:t>or lower its memory usage.</a:t>
            </a:r>
          </a:p>
          <a:p>
            <a:pPr marL="0" indent="0">
              <a:buNone/>
            </a:pPr>
            <a:endParaRPr lang="en-IN" dirty="0" smtClean="0"/>
          </a:p>
          <a:p>
            <a:pPr>
              <a:buFont typeface="Wingdings" panose="05000000000000000000" pitchFamily="2" charset="2"/>
              <a:buChar char="Ø"/>
            </a:pPr>
            <a:r>
              <a:rPr lang="en-IN" b="1" dirty="0"/>
              <a:t>Primarily used for…</a:t>
            </a:r>
          </a:p>
          <a:p>
            <a:pPr>
              <a:buFont typeface="Wingdings" panose="05000000000000000000" pitchFamily="2" charset="2"/>
              <a:buChar char="Ø"/>
            </a:pPr>
            <a:r>
              <a:rPr lang="en-IN" dirty="0" smtClean="0"/>
              <a:t>–pro-active </a:t>
            </a:r>
            <a:r>
              <a:rPr lang="en-IN" dirty="0"/>
              <a:t>bottleneck identification .</a:t>
            </a:r>
          </a:p>
          <a:p>
            <a:pPr>
              <a:buFont typeface="Wingdings" panose="05000000000000000000" pitchFamily="2" charset="2"/>
              <a:buChar char="Ø"/>
            </a:pPr>
            <a:r>
              <a:rPr lang="en-IN" dirty="0" smtClean="0"/>
              <a:t> </a:t>
            </a:r>
            <a:r>
              <a:rPr lang="en-IN" dirty="0"/>
              <a:t>"fixing" Scenarios that are not meeting requirements/SLAs</a:t>
            </a:r>
          </a:p>
        </p:txBody>
      </p:sp>
    </p:spTree>
    <p:extLst>
      <p:ext uri="{BB962C8B-B14F-4D97-AF65-F5344CB8AC3E}">
        <p14:creationId xmlns:p14="http://schemas.microsoft.com/office/powerpoint/2010/main" val="12997966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212930"/>
            <a:ext cx="10772775" cy="524049"/>
          </a:xfrm>
        </p:spPr>
        <p:txBody>
          <a:bodyPr>
            <a:normAutofit fontScale="90000"/>
          </a:bodyPr>
          <a:lstStyle/>
          <a:p>
            <a:pPr algn="ctr"/>
            <a:r>
              <a:rPr lang="en-IN" dirty="0"/>
              <a:t>Tuning Java heap for performance</a:t>
            </a:r>
          </a:p>
        </p:txBody>
      </p:sp>
      <p:sp>
        <p:nvSpPr>
          <p:cNvPr id="3" name="Content Placeholder 2"/>
          <p:cNvSpPr>
            <a:spLocks noGrp="1"/>
          </p:cNvSpPr>
          <p:nvPr>
            <p:ph idx="1"/>
          </p:nvPr>
        </p:nvSpPr>
        <p:spPr>
          <a:xfrm>
            <a:off x="676656" y="1064526"/>
            <a:ext cx="10753725" cy="4713340"/>
          </a:xfrm>
        </p:spPr>
        <p:txBody>
          <a:bodyPr>
            <a:normAutofit fontScale="92500" lnSpcReduction="20000"/>
          </a:bodyPr>
          <a:lstStyle/>
          <a:p>
            <a:r>
              <a:rPr lang="en-IN" dirty="0"/>
              <a:t>Maximum possible Java heap sizes</a:t>
            </a:r>
          </a:p>
          <a:p>
            <a:r>
              <a:rPr lang="en-IN" dirty="0"/>
              <a:t> The “correct” Java heap size</a:t>
            </a:r>
          </a:p>
          <a:p>
            <a:r>
              <a:rPr lang="en-IN" dirty="0"/>
              <a:t> Fixed heap sizes vs. Variable heap sizes</a:t>
            </a:r>
          </a:p>
          <a:p>
            <a:r>
              <a:rPr lang="en-IN" dirty="0"/>
              <a:t> Heap Sizing for Generational GC</a:t>
            </a:r>
          </a:p>
          <a:p>
            <a:r>
              <a:rPr lang="en-IN" dirty="0"/>
              <a:t> 32 bit Java processes have maximum possible heap size</a:t>
            </a:r>
          </a:p>
          <a:p>
            <a:r>
              <a:rPr lang="en-IN" dirty="0"/>
              <a:t> 32 bit architecture has addressable space of 2^32</a:t>
            </a:r>
          </a:p>
          <a:p>
            <a:r>
              <a:rPr lang="en-IN" dirty="0"/>
              <a:t> Which is 4GigaBytes</a:t>
            </a:r>
          </a:p>
          <a:p>
            <a:r>
              <a:rPr lang="en-IN" dirty="0"/>
              <a:t> Determined by the process memory layout</a:t>
            </a:r>
          </a:p>
          <a:p>
            <a:r>
              <a:rPr lang="en-IN" dirty="0"/>
              <a:t> 64 bit processes do not have this limit</a:t>
            </a:r>
          </a:p>
          <a:p>
            <a:r>
              <a:rPr lang="en-IN" dirty="0"/>
              <a:t> Limit exists, but is so large it can be effectively ignored</a:t>
            </a:r>
          </a:p>
          <a:p>
            <a:r>
              <a:rPr lang="en-IN" dirty="0"/>
              <a:t> Addressability usually between 2^44 and 2^64</a:t>
            </a:r>
          </a:p>
          <a:p>
            <a:r>
              <a:rPr lang="en-IN" dirty="0"/>
              <a:t> Which is 16+ </a:t>
            </a:r>
            <a:r>
              <a:rPr lang="en-IN" dirty="0" err="1"/>
              <a:t>TeraBytes</a:t>
            </a:r>
            <a:endParaRPr lang="en-IN" dirty="0"/>
          </a:p>
        </p:txBody>
      </p:sp>
    </p:spTree>
    <p:extLst>
      <p:ext uri="{BB962C8B-B14F-4D97-AF65-F5344CB8AC3E}">
        <p14:creationId xmlns:p14="http://schemas.microsoft.com/office/powerpoint/2010/main" val="2244558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15118"/>
          </a:xfrm>
        </p:spPr>
        <p:txBody>
          <a:bodyPr>
            <a:normAutofit fontScale="90000"/>
          </a:bodyPr>
          <a:lstStyle/>
          <a:p>
            <a:r>
              <a:rPr lang="en-IN" b="1" dirty="0" smtClean="0"/>
              <a:t/>
            </a:r>
            <a:br>
              <a:rPr lang="en-IN" b="1" dirty="0" smtClean="0"/>
            </a:br>
            <a:r>
              <a:rPr lang="en-IN" b="1" dirty="0" smtClean="0"/>
              <a:t>Runtime </a:t>
            </a:r>
            <a:r>
              <a:rPr lang="en-IN" b="1" dirty="0"/>
              <a:t>Data Areas</a:t>
            </a:r>
            <a:br>
              <a:rPr lang="en-IN" b="1" dirty="0"/>
            </a:br>
            <a:endParaRPr lang="en-IN" dirty="0"/>
          </a:p>
        </p:txBody>
      </p:sp>
      <p:pic>
        <p:nvPicPr>
          <p:cNvPr id="7170" name="Picture 2" descr="runtime-data-access-configu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850" y="1334589"/>
            <a:ext cx="4471016" cy="518147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jvm-stack-configu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0965" y="1638251"/>
            <a:ext cx="4009513" cy="289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9938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46879"/>
          </a:xfrm>
        </p:spPr>
        <p:txBody>
          <a:bodyPr>
            <a:normAutofit fontScale="90000"/>
          </a:bodyPr>
          <a:lstStyle/>
          <a:p>
            <a:pPr algn="ctr"/>
            <a:r>
              <a:rPr lang="en-IN" dirty="0"/>
              <a:t>Theoretical and Advised Max Heap Sizes</a:t>
            </a:r>
          </a:p>
        </p:txBody>
      </p:sp>
      <p:pic>
        <p:nvPicPr>
          <p:cNvPr id="4" name="Picture 3"/>
          <p:cNvPicPr>
            <a:picLocks noChangeAspect="1"/>
          </p:cNvPicPr>
          <p:nvPr/>
        </p:nvPicPr>
        <p:blipFill>
          <a:blip r:embed="rId2"/>
          <a:stretch>
            <a:fillRect/>
          </a:stretch>
        </p:blipFill>
        <p:spPr>
          <a:xfrm>
            <a:off x="1069002" y="1146412"/>
            <a:ext cx="9949217" cy="5375190"/>
          </a:xfrm>
          <a:prstGeom prst="rect">
            <a:avLst/>
          </a:prstGeom>
        </p:spPr>
      </p:pic>
    </p:spTree>
    <p:extLst>
      <p:ext uri="{BB962C8B-B14F-4D97-AF65-F5344CB8AC3E}">
        <p14:creationId xmlns:p14="http://schemas.microsoft.com/office/powerpoint/2010/main" val="19024138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83357"/>
          </a:xfrm>
        </p:spPr>
        <p:txBody>
          <a:bodyPr>
            <a:normAutofit fontScale="90000"/>
          </a:bodyPr>
          <a:lstStyle/>
          <a:p>
            <a:pPr algn="ctr"/>
            <a:r>
              <a:rPr lang="en-IN" dirty="0"/>
              <a:t>Trade-off: Heap Size vs. Performance</a:t>
            </a:r>
          </a:p>
        </p:txBody>
      </p:sp>
      <p:pic>
        <p:nvPicPr>
          <p:cNvPr id="4" name="Picture 3"/>
          <p:cNvPicPr>
            <a:picLocks noChangeAspect="1"/>
          </p:cNvPicPr>
          <p:nvPr/>
        </p:nvPicPr>
        <p:blipFill>
          <a:blip r:embed="rId2"/>
          <a:stretch>
            <a:fillRect/>
          </a:stretch>
        </p:blipFill>
        <p:spPr>
          <a:xfrm>
            <a:off x="1921987" y="1618075"/>
            <a:ext cx="8243248" cy="4896550"/>
          </a:xfrm>
          <a:prstGeom prst="rect">
            <a:avLst/>
          </a:prstGeom>
        </p:spPr>
      </p:pic>
    </p:spTree>
    <p:extLst>
      <p:ext uri="{BB962C8B-B14F-4D97-AF65-F5344CB8AC3E}">
        <p14:creationId xmlns:p14="http://schemas.microsoft.com/office/powerpoint/2010/main" val="7556791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353482"/>
            <a:ext cx="10772775" cy="847521"/>
          </a:xfrm>
        </p:spPr>
        <p:txBody>
          <a:bodyPr/>
          <a:lstStyle/>
          <a:p>
            <a:r>
              <a:rPr lang="en-IN" dirty="0"/>
              <a:t>Fixed heap sizes vs. Variable heap sizes</a:t>
            </a:r>
          </a:p>
        </p:txBody>
      </p:sp>
      <p:pic>
        <p:nvPicPr>
          <p:cNvPr id="5" name="Picture 4"/>
          <p:cNvPicPr>
            <a:picLocks noChangeAspect="1"/>
          </p:cNvPicPr>
          <p:nvPr/>
        </p:nvPicPr>
        <p:blipFill>
          <a:blip r:embed="rId2"/>
          <a:stretch>
            <a:fillRect/>
          </a:stretch>
        </p:blipFill>
        <p:spPr>
          <a:xfrm>
            <a:off x="1201003" y="1692322"/>
            <a:ext cx="9717206" cy="4677879"/>
          </a:xfrm>
          <a:prstGeom prst="rect">
            <a:avLst/>
          </a:prstGeom>
        </p:spPr>
      </p:pic>
    </p:spTree>
    <p:extLst>
      <p:ext uri="{BB962C8B-B14F-4D97-AF65-F5344CB8AC3E}">
        <p14:creationId xmlns:p14="http://schemas.microsoft.com/office/powerpoint/2010/main" val="35462277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253873"/>
            <a:ext cx="10772775" cy="728766"/>
          </a:xfrm>
        </p:spPr>
        <p:txBody>
          <a:bodyPr>
            <a:normAutofit fontScale="90000"/>
          </a:bodyPr>
          <a:lstStyle/>
          <a:p>
            <a:pPr algn="ctr"/>
            <a:r>
              <a:rPr lang="en-IN" b="1" dirty="0"/>
              <a:t>Different GC options</a:t>
            </a:r>
            <a:endParaRPr lang="en-IN" dirty="0"/>
          </a:p>
        </p:txBody>
      </p:sp>
      <p:sp>
        <p:nvSpPr>
          <p:cNvPr id="4" name="Content Placeholder 3"/>
          <p:cNvSpPr>
            <a:spLocks noGrp="1"/>
          </p:cNvSpPr>
          <p:nvPr>
            <p:ph idx="1"/>
          </p:nvPr>
        </p:nvSpPr>
        <p:spPr>
          <a:xfrm>
            <a:off x="676656" y="982640"/>
            <a:ext cx="10753725" cy="5636524"/>
          </a:xfrm>
        </p:spPr>
        <p:txBody>
          <a:bodyPr>
            <a:normAutofit/>
          </a:bodyPr>
          <a:lstStyle/>
          <a:p>
            <a:pPr lvl="1">
              <a:buFont typeface="Arial" panose="020B0604020202020204" pitchFamily="34" charset="0"/>
              <a:buChar char="•"/>
            </a:pPr>
            <a:r>
              <a:rPr lang="en-IN" dirty="0"/>
              <a:t>Survivor spaces swap rules now; </a:t>
            </a:r>
            <a:endParaRPr lang="en-IN" dirty="0" smtClean="0"/>
          </a:p>
          <a:p>
            <a:pPr lvl="1">
              <a:buFont typeface="Arial" panose="020B0604020202020204" pitchFamily="34" charset="0"/>
              <a:buChar char="•"/>
            </a:pPr>
            <a:endParaRPr lang="en-IN" dirty="0" smtClean="0"/>
          </a:p>
          <a:p>
            <a:pPr lvl="1">
              <a:buFont typeface="Arial" panose="020B0604020202020204" pitchFamily="34" charset="0"/>
              <a:buChar char="•"/>
            </a:pPr>
            <a:r>
              <a:rPr lang="en-IN" dirty="0" smtClean="0"/>
              <a:t>the </a:t>
            </a:r>
            <a:r>
              <a:rPr lang="en-IN" b="1" dirty="0"/>
              <a:t>From </a:t>
            </a:r>
            <a:r>
              <a:rPr lang="en-IN" dirty="0"/>
              <a:t>survivor space now becomes empty </a:t>
            </a:r>
            <a:r>
              <a:rPr lang="en-IN" dirty="0" smtClean="0"/>
              <a:t>and  will </a:t>
            </a:r>
            <a:r>
              <a:rPr lang="en-IN" dirty="0"/>
              <a:t>be the </a:t>
            </a:r>
            <a:r>
              <a:rPr lang="en-IN" b="1" dirty="0"/>
              <a:t>To </a:t>
            </a:r>
            <a:r>
              <a:rPr lang="en-IN" dirty="0"/>
              <a:t>survivor </a:t>
            </a:r>
            <a:r>
              <a:rPr lang="en-IN" dirty="0" smtClean="0"/>
              <a:t>space. </a:t>
            </a:r>
            <a:endParaRPr lang="en-IN" dirty="0"/>
          </a:p>
          <a:p>
            <a:pPr lvl="1">
              <a:buFont typeface="Arial" panose="020B0604020202020204" pitchFamily="34" charset="0"/>
              <a:buChar char="•"/>
            </a:pPr>
            <a:endParaRPr lang="en-IN" dirty="0" smtClean="0"/>
          </a:p>
          <a:p>
            <a:pPr lvl="1">
              <a:buFont typeface="Arial" panose="020B0604020202020204" pitchFamily="34" charset="0"/>
              <a:buChar char="•"/>
            </a:pPr>
            <a:r>
              <a:rPr lang="en-IN" dirty="0" smtClean="0"/>
              <a:t>the </a:t>
            </a:r>
            <a:r>
              <a:rPr lang="en-IN" b="1" dirty="0"/>
              <a:t>To </a:t>
            </a:r>
            <a:r>
              <a:rPr lang="en-IN" dirty="0"/>
              <a:t>survivor space becomes full and will be </a:t>
            </a:r>
            <a:r>
              <a:rPr lang="en-IN" dirty="0" smtClean="0"/>
              <a:t>the </a:t>
            </a:r>
            <a:r>
              <a:rPr lang="en-IN" b="1" dirty="0" smtClean="0"/>
              <a:t> From </a:t>
            </a:r>
            <a:r>
              <a:rPr lang="en-IN" dirty="0"/>
              <a:t>survivor space in the next cycle</a:t>
            </a:r>
          </a:p>
        </p:txBody>
      </p:sp>
    </p:spTree>
    <p:extLst>
      <p:ext uri="{BB962C8B-B14F-4D97-AF65-F5344CB8AC3E}">
        <p14:creationId xmlns:p14="http://schemas.microsoft.com/office/powerpoint/2010/main" val="21558560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253873"/>
            <a:ext cx="10772775" cy="728766"/>
          </a:xfrm>
        </p:spPr>
        <p:txBody>
          <a:bodyPr>
            <a:normAutofit fontScale="90000"/>
          </a:bodyPr>
          <a:lstStyle/>
          <a:p>
            <a:pPr algn="ctr"/>
            <a:r>
              <a:rPr lang="en-IN" b="1" dirty="0"/>
              <a:t>Different GC options</a:t>
            </a:r>
            <a:endParaRPr lang="en-IN" dirty="0"/>
          </a:p>
        </p:txBody>
      </p:sp>
      <p:pic>
        <p:nvPicPr>
          <p:cNvPr id="5" name="Picture 4"/>
          <p:cNvPicPr>
            <a:picLocks noChangeAspect="1"/>
          </p:cNvPicPr>
          <p:nvPr/>
        </p:nvPicPr>
        <p:blipFill>
          <a:blip r:embed="rId2"/>
          <a:stretch>
            <a:fillRect/>
          </a:stretch>
        </p:blipFill>
        <p:spPr>
          <a:xfrm>
            <a:off x="2702257" y="1119117"/>
            <a:ext cx="7465326" cy="5084344"/>
          </a:xfrm>
          <a:prstGeom prst="rect">
            <a:avLst/>
          </a:prstGeom>
        </p:spPr>
      </p:pic>
    </p:spTree>
    <p:extLst>
      <p:ext uri="{BB962C8B-B14F-4D97-AF65-F5344CB8AC3E}">
        <p14:creationId xmlns:p14="http://schemas.microsoft.com/office/powerpoint/2010/main" val="37615559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42413"/>
          </a:xfrm>
        </p:spPr>
        <p:txBody>
          <a:bodyPr>
            <a:normAutofit fontScale="90000"/>
          </a:bodyPr>
          <a:lstStyle/>
          <a:p>
            <a:pPr algn="ctr"/>
            <a:r>
              <a:rPr lang="en-IN" b="1" dirty="0"/>
              <a:t>Different GC options</a:t>
            </a:r>
            <a:endParaRPr lang="en-IN" dirty="0"/>
          </a:p>
        </p:txBody>
      </p:sp>
      <p:sp>
        <p:nvSpPr>
          <p:cNvPr id="3" name="Content Placeholder 2"/>
          <p:cNvSpPr>
            <a:spLocks noGrp="1"/>
          </p:cNvSpPr>
          <p:nvPr>
            <p:ph idx="1"/>
          </p:nvPr>
        </p:nvSpPr>
        <p:spPr>
          <a:xfrm>
            <a:off x="676656" y="1241946"/>
            <a:ext cx="10753725" cy="4535919"/>
          </a:xfrm>
        </p:spPr>
        <p:txBody>
          <a:bodyPr/>
          <a:lstStyle/>
          <a:p>
            <a:pPr lvl="1">
              <a:buFont typeface="Arial" panose="020B0604020202020204" pitchFamily="34" charset="0"/>
              <a:buChar char="•"/>
            </a:pPr>
            <a:endParaRPr lang="en-IN" dirty="0" smtClean="0"/>
          </a:p>
          <a:p>
            <a:pPr lvl="1">
              <a:buFont typeface="Arial" panose="020B0604020202020204" pitchFamily="34" charset="0"/>
              <a:buChar char="•"/>
            </a:pPr>
            <a:r>
              <a:rPr lang="en-IN" dirty="0" smtClean="0"/>
              <a:t>The </a:t>
            </a:r>
            <a:r>
              <a:rPr lang="en-IN" dirty="0" err="1"/>
              <a:t>HotSpot</a:t>
            </a:r>
            <a:r>
              <a:rPr lang="en-IN" dirty="0"/>
              <a:t> JVM also includes the CMS collector, which is considered a low-latency</a:t>
            </a:r>
          </a:p>
          <a:p>
            <a:pPr marL="4572" lvl="1" indent="0">
              <a:buNone/>
            </a:pPr>
            <a:r>
              <a:rPr lang="en-IN" dirty="0" smtClean="0"/>
              <a:t>     collector</a:t>
            </a:r>
            <a:r>
              <a:rPr lang="en-IN" dirty="0"/>
              <a:t>. </a:t>
            </a:r>
            <a:endParaRPr lang="en-IN" dirty="0" smtClean="0"/>
          </a:p>
          <a:p>
            <a:pPr lvl="1">
              <a:buFont typeface="Arial" panose="020B0604020202020204" pitchFamily="34" charset="0"/>
              <a:buChar char="•"/>
            </a:pPr>
            <a:endParaRPr lang="en-IN" dirty="0"/>
          </a:p>
          <a:p>
            <a:pPr lvl="1">
              <a:buFont typeface="Arial" panose="020B0604020202020204" pitchFamily="34" charset="0"/>
              <a:buChar char="•"/>
            </a:pPr>
            <a:r>
              <a:rPr lang="en-IN" dirty="0" smtClean="0"/>
              <a:t>This </a:t>
            </a:r>
            <a:r>
              <a:rPr lang="en-IN" dirty="0"/>
              <a:t>collector differs mainly in the way it deals with the old generation space</a:t>
            </a:r>
          </a:p>
          <a:p>
            <a:pPr marL="4572" lvl="1" indent="0">
              <a:buNone/>
            </a:pPr>
            <a:r>
              <a:rPr lang="en-IN" dirty="0" smtClean="0"/>
              <a:t>     collection.</a:t>
            </a:r>
          </a:p>
          <a:p>
            <a:pPr lvl="1">
              <a:buFont typeface="Arial" panose="020B0604020202020204" pitchFamily="34" charset="0"/>
              <a:buChar char="•"/>
            </a:pPr>
            <a:endParaRPr lang="en-IN" dirty="0"/>
          </a:p>
          <a:p>
            <a:pPr lvl="1">
              <a:buFont typeface="Arial" panose="020B0604020202020204" pitchFamily="34" charset="0"/>
              <a:buChar char="•"/>
            </a:pPr>
            <a:r>
              <a:rPr lang="en-IN" dirty="0" smtClean="0"/>
              <a:t> </a:t>
            </a:r>
            <a:r>
              <a:rPr lang="en-IN" dirty="0"/>
              <a:t>It deals with the young generation in the same way as the parallel collector.</a:t>
            </a:r>
          </a:p>
        </p:txBody>
      </p:sp>
    </p:spTree>
    <p:extLst>
      <p:ext uri="{BB962C8B-B14F-4D97-AF65-F5344CB8AC3E}">
        <p14:creationId xmlns:p14="http://schemas.microsoft.com/office/powerpoint/2010/main" val="34426665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42413"/>
          </a:xfrm>
        </p:spPr>
        <p:txBody>
          <a:bodyPr>
            <a:normAutofit fontScale="90000"/>
          </a:bodyPr>
          <a:lstStyle/>
          <a:p>
            <a:pPr algn="ctr"/>
            <a:r>
              <a:rPr lang="en-IN" b="1" dirty="0" smtClean="0"/>
              <a:t>CMS</a:t>
            </a:r>
            <a:endParaRPr lang="en-IN" dirty="0"/>
          </a:p>
        </p:txBody>
      </p:sp>
      <p:sp>
        <p:nvSpPr>
          <p:cNvPr id="3" name="Content Placeholder 2"/>
          <p:cNvSpPr>
            <a:spLocks noGrp="1"/>
          </p:cNvSpPr>
          <p:nvPr>
            <p:ph idx="1"/>
          </p:nvPr>
        </p:nvSpPr>
        <p:spPr>
          <a:xfrm>
            <a:off x="676656" y="1241946"/>
            <a:ext cx="10753725" cy="5158854"/>
          </a:xfrm>
        </p:spPr>
        <p:txBody>
          <a:bodyPr>
            <a:normAutofit/>
          </a:bodyPr>
          <a:lstStyle/>
          <a:p>
            <a:pPr lvl="1">
              <a:buFont typeface="Arial" panose="020B0604020202020204" pitchFamily="34" charset="0"/>
              <a:buChar char="•"/>
            </a:pPr>
            <a:endParaRPr lang="en-IN" dirty="0" smtClean="0"/>
          </a:p>
          <a:p>
            <a:r>
              <a:rPr lang="en-IN" b="1" dirty="0"/>
              <a:t>Mark step</a:t>
            </a:r>
            <a:r>
              <a:rPr lang="en-IN" dirty="0"/>
              <a:t>: This step includes the following three phases:</a:t>
            </a:r>
          </a:p>
          <a:p>
            <a:r>
              <a:rPr lang="en-IN" b="1" dirty="0"/>
              <a:t>Initial mark phase</a:t>
            </a:r>
            <a:r>
              <a:rPr lang="en-IN" dirty="0"/>
              <a:t>: The collector initially marks all the reachable live </a:t>
            </a:r>
            <a:r>
              <a:rPr lang="en-IN" dirty="0" smtClean="0"/>
              <a:t>objects (</a:t>
            </a:r>
            <a:r>
              <a:rPr lang="en-IN" dirty="0"/>
              <a:t>the first short pause time)</a:t>
            </a:r>
          </a:p>
          <a:p>
            <a:r>
              <a:rPr lang="en-IN" b="1" dirty="0"/>
              <a:t>Concurrent mark phase</a:t>
            </a:r>
            <a:r>
              <a:rPr lang="en-IN" dirty="0"/>
              <a:t>: The concurrent marking of the objects </a:t>
            </a:r>
            <a:r>
              <a:rPr lang="en-IN" dirty="0" smtClean="0"/>
              <a:t>follows perfectly</a:t>
            </a:r>
            <a:r>
              <a:rPr lang="en-IN" dirty="0"/>
              <a:t>, but because the application is running and updating reference </a:t>
            </a:r>
            <a:r>
              <a:rPr lang="en-IN" dirty="0" smtClean="0"/>
              <a:t>fields while </a:t>
            </a:r>
            <a:r>
              <a:rPr lang="en-IN" dirty="0"/>
              <a:t>the marking phase is taking place, not all live objects are guaranteed to </a:t>
            </a:r>
            <a:r>
              <a:rPr lang="en-IN" dirty="0" smtClean="0"/>
              <a:t>be marked </a:t>
            </a:r>
            <a:r>
              <a:rPr lang="en-IN" dirty="0"/>
              <a:t>at the end of this phase</a:t>
            </a:r>
          </a:p>
          <a:p>
            <a:r>
              <a:rPr lang="en-IN" b="1" dirty="0"/>
              <a:t>Final remark phase</a:t>
            </a:r>
            <a:r>
              <a:rPr lang="en-IN" dirty="0"/>
              <a:t>: The application stops again for a second pause, </a:t>
            </a:r>
            <a:r>
              <a:rPr lang="en-IN" dirty="0" smtClean="0"/>
              <a:t>and finalizes </a:t>
            </a:r>
            <a:r>
              <a:rPr lang="en-IN" dirty="0"/>
              <a:t>the marking by revisiting any objects that were modified during </a:t>
            </a:r>
            <a:r>
              <a:rPr lang="en-IN" dirty="0" smtClean="0"/>
              <a:t>the concurrent </a:t>
            </a:r>
            <a:r>
              <a:rPr lang="en-IN" dirty="0"/>
              <a:t>marking phase</a:t>
            </a:r>
          </a:p>
          <a:p>
            <a:r>
              <a:rPr lang="en-IN" b="1" dirty="0"/>
              <a:t>Sweep step (concurrent)</a:t>
            </a:r>
            <a:r>
              <a:rPr lang="en-IN" dirty="0"/>
              <a:t>: The concurrent sweep phase reclaims all the garbage </a:t>
            </a:r>
            <a:r>
              <a:rPr lang="en-IN" dirty="0" smtClean="0"/>
              <a:t>that has </a:t>
            </a:r>
            <a:r>
              <a:rPr lang="en-IN" dirty="0"/>
              <a:t>been identified.</a:t>
            </a:r>
          </a:p>
        </p:txBody>
      </p:sp>
    </p:spTree>
    <p:extLst>
      <p:ext uri="{BB962C8B-B14F-4D97-AF65-F5344CB8AC3E}">
        <p14:creationId xmlns:p14="http://schemas.microsoft.com/office/powerpoint/2010/main" val="25193112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42413"/>
          </a:xfrm>
        </p:spPr>
        <p:txBody>
          <a:bodyPr>
            <a:normAutofit fontScale="90000"/>
          </a:bodyPr>
          <a:lstStyle/>
          <a:p>
            <a:pPr algn="ctr"/>
            <a:r>
              <a:rPr lang="en-IN" b="1" dirty="0" smtClean="0"/>
              <a:t>CMS</a:t>
            </a:r>
            <a:endParaRPr lang="en-IN" dirty="0"/>
          </a:p>
        </p:txBody>
      </p:sp>
      <p:pic>
        <p:nvPicPr>
          <p:cNvPr id="6" name="Picture 5"/>
          <p:cNvPicPr>
            <a:picLocks noChangeAspect="1"/>
          </p:cNvPicPr>
          <p:nvPr/>
        </p:nvPicPr>
        <p:blipFill>
          <a:blip r:embed="rId2"/>
          <a:stretch>
            <a:fillRect/>
          </a:stretch>
        </p:blipFill>
        <p:spPr>
          <a:xfrm>
            <a:off x="1693176" y="1295151"/>
            <a:ext cx="8700870" cy="5562849"/>
          </a:xfrm>
          <a:prstGeom prst="rect">
            <a:avLst/>
          </a:prstGeom>
        </p:spPr>
      </p:pic>
    </p:spTree>
    <p:extLst>
      <p:ext uri="{BB962C8B-B14F-4D97-AF65-F5344CB8AC3E}">
        <p14:creationId xmlns:p14="http://schemas.microsoft.com/office/powerpoint/2010/main" val="12493043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810652"/>
          </a:xfrm>
        </p:spPr>
        <p:txBody>
          <a:bodyPr/>
          <a:lstStyle/>
          <a:p>
            <a:pPr algn="ctr"/>
            <a:r>
              <a:rPr lang="en-IN" b="1" dirty="0"/>
              <a:t>The Garbage-first collector – G1</a:t>
            </a:r>
            <a:endParaRPr lang="en-IN" dirty="0"/>
          </a:p>
        </p:txBody>
      </p:sp>
      <p:sp>
        <p:nvSpPr>
          <p:cNvPr id="3" name="Content Placeholder 2"/>
          <p:cNvSpPr>
            <a:spLocks noGrp="1"/>
          </p:cNvSpPr>
          <p:nvPr>
            <p:ph idx="1"/>
          </p:nvPr>
        </p:nvSpPr>
        <p:spPr>
          <a:xfrm>
            <a:off x="676656" y="1310186"/>
            <a:ext cx="10753725" cy="4467680"/>
          </a:xfrm>
        </p:spPr>
        <p:txBody>
          <a:bodyPr/>
          <a:lstStyle/>
          <a:p>
            <a:r>
              <a:rPr lang="en-IN" dirty="0"/>
              <a:t>The G1 collector is a recently introduced garbage collector; it is supported since </a:t>
            </a:r>
            <a:r>
              <a:rPr lang="en-IN" dirty="0" smtClean="0"/>
              <a:t>Oracle JDK </a:t>
            </a:r>
            <a:r>
              <a:rPr lang="en-IN" dirty="0"/>
              <a:t>7 update 4. </a:t>
            </a:r>
            <a:endParaRPr lang="en-IN" dirty="0" smtClean="0"/>
          </a:p>
          <a:p>
            <a:r>
              <a:rPr lang="en-IN" dirty="0" smtClean="0"/>
              <a:t>The </a:t>
            </a:r>
            <a:r>
              <a:rPr lang="en-IN" dirty="0"/>
              <a:t>G1 collector is a server-style garbage collector targeted for multiprocessor</a:t>
            </a:r>
          </a:p>
          <a:p>
            <a:r>
              <a:rPr lang="en-IN" dirty="0"/>
              <a:t>machines with large memories</a:t>
            </a:r>
          </a:p>
        </p:txBody>
      </p:sp>
    </p:spTree>
    <p:extLst>
      <p:ext uri="{BB962C8B-B14F-4D97-AF65-F5344CB8AC3E}">
        <p14:creationId xmlns:p14="http://schemas.microsoft.com/office/powerpoint/2010/main" val="11768606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74425"/>
          </a:xfrm>
        </p:spPr>
        <p:txBody>
          <a:bodyPr/>
          <a:lstStyle/>
          <a:p>
            <a:pPr algn="ctr"/>
            <a:r>
              <a:rPr lang="en-IN" b="1" dirty="0"/>
              <a:t>System Limitations and What to Tune</a:t>
            </a:r>
            <a:endParaRPr lang="en-IN" dirty="0"/>
          </a:p>
        </p:txBody>
      </p:sp>
      <p:sp>
        <p:nvSpPr>
          <p:cNvPr id="3" name="Content Placeholder 2"/>
          <p:cNvSpPr>
            <a:spLocks noGrp="1"/>
          </p:cNvSpPr>
          <p:nvPr>
            <p:ph idx="1"/>
          </p:nvPr>
        </p:nvSpPr>
        <p:spPr/>
        <p:txBody>
          <a:bodyPr/>
          <a:lstStyle/>
          <a:p>
            <a:r>
              <a:rPr lang="en-IN" dirty="0"/>
              <a:t>Three </a:t>
            </a:r>
            <a:r>
              <a:rPr lang="en-IN" dirty="0" smtClean="0"/>
              <a:t>resources </a:t>
            </a:r>
            <a:r>
              <a:rPr lang="en-IN" dirty="0"/>
              <a:t>limit all applications:</a:t>
            </a:r>
            <a:endParaRPr lang="en-IN" sz="4400" dirty="0">
              <a:solidFill>
                <a:srgbClr val="FF0000"/>
              </a:solidFill>
            </a:endParaRPr>
          </a:p>
          <a:p>
            <a:pPr lvl="3"/>
            <a:r>
              <a:rPr lang="en-IN" sz="3600" dirty="0">
                <a:solidFill>
                  <a:srgbClr val="FF0000"/>
                </a:solidFill>
              </a:rPr>
              <a:t>• </a:t>
            </a:r>
            <a:r>
              <a:rPr lang="en-IN" sz="4000" dirty="0">
                <a:solidFill>
                  <a:srgbClr val="FF0000"/>
                </a:solidFill>
              </a:rPr>
              <a:t>CPU speed and availability</a:t>
            </a:r>
          </a:p>
          <a:p>
            <a:pPr lvl="3"/>
            <a:r>
              <a:rPr lang="en-IN" sz="4000" dirty="0">
                <a:solidFill>
                  <a:srgbClr val="FF0000"/>
                </a:solidFill>
              </a:rPr>
              <a:t>• System memory</a:t>
            </a:r>
          </a:p>
          <a:p>
            <a:pPr lvl="3"/>
            <a:r>
              <a:rPr lang="en-IN" sz="4000" dirty="0">
                <a:solidFill>
                  <a:srgbClr val="FF0000"/>
                </a:solidFill>
              </a:rPr>
              <a:t>• Disk (and network) input/output (I/O</a:t>
            </a:r>
            <a:r>
              <a:rPr lang="en-IN" sz="4000" dirty="0" smtClean="0">
                <a:solidFill>
                  <a:srgbClr val="FF0000"/>
                </a:solidFill>
              </a:rPr>
              <a:t>)</a:t>
            </a:r>
          </a:p>
          <a:p>
            <a:r>
              <a:rPr lang="en-IN" dirty="0"/>
              <a:t>When tuning an application, the first step is to determine which of these is causing your </a:t>
            </a:r>
            <a:r>
              <a:rPr lang="en-IN" dirty="0" smtClean="0"/>
              <a:t>application to </a:t>
            </a:r>
            <a:r>
              <a:rPr lang="en-IN" dirty="0"/>
              <a:t>run too slowly.</a:t>
            </a:r>
            <a:endParaRPr lang="en-IN" sz="6600" dirty="0">
              <a:solidFill>
                <a:srgbClr val="FF0000"/>
              </a:solidFill>
            </a:endParaRPr>
          </a:p>
        </p:txBody>
      </p:sp>
    </p:spTree>
    <p:extLst>
      <p:ext uri="{BB962C8B-B14F-4D97-AF65-F5344CB8AC3E}">
        <p14:creationId xmlns:p14="http://schemas.microsoft.com/office/powerpoint/2010/main" val="4076392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Byte Code to Machine Code</a:t>
            </a:r>
            <a:endParaRPr lang="en-IN" dirty="0"/>
          </a:p>
        </p:txBody>
      </p:sp>
      <p:sp>
        <p:nvSpPr>
          <p:cNvPr id="3" name="Content Placeholder 2"/>
          <p:cNvSpPr>
            <a:spLocks noGrp="1"/>
          </p:cNvSpPr>
          <p:nvPr>
            <p:ph idx="1"/>
          </p:nvPr>
        </p:nvSpPr>
        <p:spPr>
          <a:xfrm>
            <a:off x="676656" y="2011680"/>
            <a:ext cx="10753725" cy="922589"/>
          </a:xfrm>
        </p:spPr>
        <p:txBody>
          <a:bodyPr>
            <a:normAutofit fontScale="92500" lnSpcReduction="10000"/>
          </a:bodyPr>
          <a:lstStyle/>
          <a:p>
            <a:pPr lvl="1">
              <a:buFont typeface="Arial" panose="020B0604020202020204" pitchFamily="34" charset="0"/>
              <a:buChar char="•"/>
            </a:pPr>
            <a:r>
              <a:rPr lang="en-IN" sz="3600" b="1" dirty="0" smtClean="0"/>
              <a:t>Interpreter</a:t>
            </a:r>
            <a:endParaRPr lang="en-IN" sz="3600" dirty="0"/>
          </a:p>
          <a:p>
            <a:pPr lvl="1">
              <a:buFont typeface="Arial" panose="020B0604020202020204" pitchFamily="34" charset="0"/>
              <a:buChar char="•"/>
            </a:pPr>
            <a:r>
              <a:rPr lang="en-IN" sz="3600" b="1" dirty="0" smtClean="0"/>
              <a:t>JIT</a:t>
            </a:r>
          </a:p>
        </p:txBody>
      </p:sp>
      <p:pic>
        <p:nvPicPr>
          <p:cNvPr id="8194" name="Picture 2" descr="java-compiler-and-jit-compi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736" y="3119035"/>
            <a:ext cx="5410564" cy="234006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jit-compil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581" y="2934269"/>
            <a:ext cx="4685924" cy="2729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478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74425"/>
          </a:xfrm>
        </p:spPr>
        <p:txBody>
          <a:bodyPr/>
          <a:lstStyle/>
          <a:p>
            <a:pPr algn="ctr"/>
            <a:r>
              <a:rPr lang="en-IN" b="1" dirty="0"/>
              <a:t>System Limitations and What to Tune</a:t>
            </a:r>
            <a:endParaRPr lang="en-IN" dirty="0"/>
          </a:p>
        </p:txBody>
      </p:sp>
      <p:sp>
        <p:nvSpPr>
          <p:cNvPr id="3" name="Content Placeholder 2"/>
          <p:cNvSpPr>
            <a:spLocks noGrp="1"/>
          </p:cNvSpPr>
          <p:nvPr>
            <p:ph idx="1"/>
          </p:nvPr>
        </p:nvSpPr>
        <p:spPr>
          <a:xfrm>
            <a:off x="676656" y="2011680"/>
            <a:ext cx="10753725" cy="4334529"/>
          </a:xfrm>
        </p:spPr>
        <p:txBody>
          <a:bodyPr>
            <a:normAutofit fontScale="92500" lnSpcReduction="20000"/>
          </a:bodyPr>
          <a:lstStyle/>
          <a:p>
            <a:pPr lvl="1">
              <a:buFont typeface="Wingdings" panose="05000000000000000000" pitchFamily="2" charset="2"/>
              <a:buChar char="Ø"/>
            </a:pPr>
            <a:r>
              <a:rPr lang="en-IN" dirty="0"/>
              <a:t>If your application is CPU -bound</a:t>
            </a:r>
            <a:r>
              <a:rPr lang="en-IN" dirty="0" smtClean="0"/>
              <a:t>,  </a:t>
            </a:r>
            <a:r>
              <a:rPr lang="en-IN" dirty="0"/>
              <a:t>you need to concentrate your efforts on the code</a:t>
            </a:r>
            <a:r>
              <a:rPr lang="en-IN" dirty="0" smtClean="0"/>
              <a:t>,</a:t>
            </a:r>
          </a:p>
          <a:p>
            <a:pPr marL="4572" lvl="1" indent="0">
              <a:buNone/>
            </a:pPr>
            <a:endParaRPr lang="en-IN" dirty="0" smtClean="0"/>
          </a:p>
          <a:p>
            <a:pPr lvl="1">
              <a:buFont typeface="Wingdings" panose="05000000000000000000" pitchFamily="2" charset="2"/>
              <a:buChar char="Ø"/>
            </a:pPr>
            <a:r>
              <a:rPr lang="en-IN" dirty="0" smtClean="0"/>
              <a:t> </a:t>
            </a:r>
            <a:r>
              <a:rPr lang="en-IN" dirty="0"/>
              <a:t>looking </a:t>
            </a:r>
            <a:r>
              <a:rPr lang="en-IN" dirty="0" smtClean="0"/>
              <a:t>for bottlenecks</a:t>
            </a:r>
            <a:r>
              <a:rPr lang="en-IN" dirty="0"/>
              <a:t>, inefficient algorithms, too many short-lived objects (object creation and </a:t>
            </a:r>
            <a:r>
              <a:rPr lang="en-IN" dirty="0" smtClean="0"/>
              <a:t>garbage collection </a:t>
            </a:r>
            <a:r>
              <a:rPr lang="en-IN" dirty="0"/>
              <a:t>are CPU-intensive operations), and other </a:t>
            </a:r>
            <a:r>
              <a:rPr lang="en-IN" dirty="0" smtClean="0"/>
              <a:t>problems.</a:t>
            </a:r>
          </a:p>
          <a:p>
            <a:pPr lvl="1">
              <a:buFont typeface="Wingdings" panose="05000000000000000000" pitchFamily="2" charset="2"/>
              <a:buChar char="Ø"/>
            </a:pPr>
            <a:endParaRPr lang="en-IN" dirty="0"/>
          </a:p>
          <a:p>
            <a:pPr lvl="1">
              <a:buFont typeface="Wingdings" panose="05000000000000000000" pitchFamily="2" charset="2"/>
              <a:buChar char="Ø"/>
            </a:pPr>
            <a:r>
              <a:rPr lang="en-IN" dirty="0"/>
              <a:t>If your application is hitting system-memory limits, it may be paging sections in and out of </a:t>
            </a:r>
            <a:r>
              <a:rPr lang="en-IN" dirty="0" smtClean="0"/>
              <a:t>main memory</a:t>
            </a:r>
            <a:r>
              <a:rPr lang="en-IN" dirty="0"/>
              <a:t>. </a:t>
            </a:r>
            <a:endParaRPr lang="en-IN" dirty="0" smtClean="0"/>
          </a:p>
          <a:p>
            <a:pPr lvl="1">
              <a:buFont typeface="Wingdings" panose="05000000000000000000" pitchFamily="2" charset="2"/>
              <a:buChar char="Ø"/>
            </a:pPr>
            <a:endParaRPr lang="en-IN" dirty="0" smtClean="0"/>
          </a:p>
          <a:p>
            <a:pPr lvl="1">
              <a:buFont typeface="Wingdings" panose="05000000000000000000" pitchFamily="2" charset="2"/>
              <a:buChar char="Ø"/>
            </a:pPr>
            <a:r>
              <a:rPr lang="en-IN" dirty="0" smtClean="0"/>
              <a:t>In </a:t>
            </a:r>
            <a:r>
              <a:rPr lang="en-IN" dirty="0"/>
              <a:t>this case, the problem may be caused by too many objects, or even just a few </a:t>
            </a:r>
            <a:r>
              <a:rPr lang="en-IN" dirty="0" smtClean="0"/>
              <a:t>large objects</a:t>
            </a:r>
            <a:r>
              <a:rPr lang="en-IN" dirty="0"/>
              <a:t>, being erroneously held in memory; </a:t>
            </a:r>
            <a:endParaRPr lang="en-IN" dirty="0" smtClean="0"/>
          </a:p>
          <a:p>
            <a:pPr lvl="1">
              <a:buFont typeface="Wingdings" panose="05000000000000000000" pitchFamily="2" charset="2"/>
              <a:buChar char="Ø"/>
            </a:pPr>
            <a:endParaRPr lang="en-IN" dirty="0" smtClean="0"/>
          </a:p>
          <a:p>
            <a:pPr lvl="1">
              <a:buFont typeface="Wingdings" panose="05000000000000000000" pitchFamily="2" charset="2"/>
              <a:buChar char="Ø"/>
            </a:pPr>
            <a:r>
              <a:rPr lang="en-IN" dirty="0" smtClean="0"/>
              <a:t>by </a:t>
            </a:r>
            <a:r>
              <a:rPr lang="en-IN" dirty="0"/>
              <a:t>too many large arrays being allocated (</a:t>
            </a:r>
            <a:r>
              <a:rPr lang="en-IN" dirty="0" smtClean="0"/>
              <a:t>frequently used </a:t>
            </a:r>
            <a:r>
              <a:rPr lang="en-IN" dirty="0"/>
              <a:t>in buffered applications); </a:t>
            </a:r>
            <a:endParaRPr lang="en-IN" dirty="0" smtClean="0"/>
          </a:p>
          <a:p>
            <a:pPr lvl="1">
              <a:buFont typeface="Wingdings" panose="05000000000000000000" pitchFamily="2" charset="2"/>
              <a:buChar char="Ø"/>
            </a:pPr>
            <a:endParaRPr lang="en-IN" dirty="0" smtClean="0"/>
          </a:p>
          <a:p>
            <a:pPr lvl="1">
              <a:buFont typeface="Wingdings" panose="05000000000000000000" pitchFamily="2" charset="2"/>
              <a:buChar char="Ø"/>
            </a:pPr>
            <a:r>
              <a:rPr lang="en-IN" dirty="0" smtClean="0"/>
              <a:t>or </a:t>
            </a:r>
            <a:r>
              <a:rPr lang="en-IN" dirty="0"/>
              <a:t>by the design of the application, which may need to </a:t>
            </a:r>
            <a:r>
              <a:rPr lang="en-IN" dirty="0" smtClean="0"/>
              <a:t>be re examined </a:t>
            </a:r>
            <a:r>
              <a:rPr lang="en-IN" dirty="0"/>
              <a:t>to reduce its running memory footprint.</a:t>
            </a:r>
          </a:p>
          <a:p>
            <a:pPr lvl="1">
              <a:buFont typeface="Wingdings" panose="05000000000000000000" pitchFamily="2" charset="2"/>
              <a:buChar char="Ø"/>
            </a:pPr>
            <a:endParaRPr lang="en-IN" dirty="0" smtClean="0"/>
          </a:p>
        </p:txBody>
      </p:sp>
    </p:spTree>
    <p:extLst>
      <p:ext uri="{BB962C8B-B14F-4D97-AF65-F5344CB8AC3E}">
        <p14:creationId xmlns:p14="http://schemas.microsoft.com/office/powerpoint/2010/main" val="2464394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74425"/>
          </a:xfrm>
        </p:spPr>
        <p:txBody>
          <a:bodyPr/>
          <a:lstStyle/>
          <a:p>
            <a:pPr algn="ctr"/>
            <a:r>
              <a:rPr lang="en-IN" b="1" dirty="0"/>
              <a:t>System Limitations and What to Tune</a:t>
            </a:r>
            <a:endParaRPr lang="en-IN" dirty="0"/>
          </a:p>
        </p:txBody>
      </p:sp>
      <p:sp>
        <p:nvSpPr>
          <p:cNvPr id="3" name="Content Placeholder 2"/>
          <p:cNvSpPr>
            <a:spLocks noGrp="1"/>
          </p:cNvSpPr>
          <p:nvPr>
            <p:ph idx="1"/>
          </p:nvPr>
        </p:nvSpPr>
        <p:spPr>
          <a:xfrm>
            <a:off x="676656" y="2011680"/>
            <a:ext cx="10753725" cy="4334529"/>
          </a:xfrm>
        </p:spPr>
        <p:txBody>
          <a:bodyPr>
            <a:normAutofit/>
          </a:bodyPr>
          <a:lstStyle/>
          <a:p>
            <a:pPr>
              <a:buFont typeface="Wingdings" panose="05000000000000000000" pitchFamily="2" charset="2"/>
              <a:buChar char="Ø"/>
            </a:pPr>
            <a:r>
              <a:rPr lang="en-IN" dirty="0"/>
              <a:t>On the other hand, external data access or writing to the disk can be slowing your application. </a:t>
            </a:r>
            <a:endParaRPr lang="en-IN" dirty="0" smtClean="0"/>
          </a:p>
          <a:p>
            <a:pPr>
              <a:buFont typeface="Wingdings" panose="05000000000000000000" pitchFamily="2" charset="2"/>
              <a:buChar char="Ø"/>
            </a:pPr>
            <a:r>
              <a:rPr lang="en-IN" dirty="0" smtClean="0"/>
              <a:t>In this </a:t>
            </a:r>
            <a:r>
              <a:rPr lang="en-IN" dirty="0"/>
              <a:t>case, you need to look at exactly what you are doing to the disks that is slowing the application:</a:t>
            </a:r>
          </a:p>
          <a:p>
            <a:pPr>
              <a:buFont typeface="Wingdings" panose="05000000000000000000" pitchFamily="2" charset="2"/>
              <a:buChar char="Ø"/>
            </a:pPr>
            <a:r>
              <a:rPr lang="en-IN" dirty="0"/>
              <a:t>first identify the operations, then determine the problems, and finally eliminate or change these </a:t>
            </a:r>
            <a:r>
              <a:rPr lang="en-IN" dirty="0" smtClean="0"/>
              <a:t>to improve </a:t>
            </a:r>
            <a:r>
              <a:rPr lang="en-IN" dirty="0"/>
              <a:t>the situation.</a:t>
            </a:r>
            <a:endParaRPr lang="en-IN" dirty="0" smtClean="0"/>
          </a:p>
        </p:txBody>
      </p:sp>
    </p:spTree>
    <p:extLst>
      <p:ext uri="{BB962C8B-B14F-4D97-AF65-F5344CB8AC3E}">
        <p14:creationId xmlns:p14="http://schemas.microsoft.com/office/powerpoint/2010/main" val="37365321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74425"/>
          </a:xfrm>
        </p:spPr>
        <p:txBody>
          <a:bodyPr/>
          <a:lstStyle/>
          <a:p>
            <a:pPr algn="ctr"/>
            <a:r>
              <a:rPr lang="en-IN" b="1" dirty="0"/>
              <a:t>A Tuning Strategy</a:t>
            </a:r>
            <a:endParaRPr lang="en-IN" dirty="0"/>
          </a:p>
        </p:txBody>
      </p:sp>
      <p:sp>
        <p:nvSpPr>
          <p:cNvPr id="3" name="Content Placeholder 2"/>
          <p:cNvSpPr>
            <a:spLocks noGrp="1"/>
          </p:cNvSpPr>
          <p:nvPr>
            <p:ph idx="1"/>
          </p:nvPr>
        </p:nvSpPr>
        <p:spPr>
          <a:xfrm>
            <a:off x="676656" y="1473958"/>
            <a:ext cx="10753725" cy="4872251"/>
          </a:xfrm>
        </p:spPr>
        <p:txBody>
          <a:bodyPr>
            <a:normAutofit/>
          </a:bodyPr>
          <a:lstStyle/>
          <a:p>
            <a:r>
              <a:rPr lang="en-IN" dirty="0" smtClean="0"/>
              <a:t>1. Measure </a:t>
            </a:r>
            <a:r>
              <a:rPr lang="en-IN" dirty="0"/>
              <a:t>the performance using profilers and benchmark suites, and by instrumenting code.</a:t>
            </a:r>
          </a:p>
          <a:p>
            <a:r>
              <a:rPr lang="en-IN" dirty="0"/>
              <a:t>2. Identify the locations of any bottlenecks.</a:t>
            </a:r>
          </a:p>
          <a:p>
            <a:r>
              <a:rPr lang="en-IN" dirty="0"/>
              <a:t>3. Think of a hypothesis for the cause of the bottleneck.</a:t>
            </a:r>
          </a:p>
          <a:p>
            <a:r>
              <a:rPr lang="en-IN" dirty="0"/>
              <a:t>4. Consider any factors that may refute your hypothesis.</a:t>
            </a:r>
          </a:p>
          <a:p>
            <a:r>
              <a:rPr lang="en-IN" dirty="0"/>
              <a:t>5. Create a test to isolate the factor identified by the hypothesis.</a:t>
            </a:r>
          </a:p>
          <a:p>
            <a:r>
              <a:rPr lang="en-IN" dirty="0"/>
              <a:t>6. Test the hypothesis.</a:t>
            </a:r>
          </a:p>
          <a:p>
            <a:r>
              <a:rPr lang="en-IN" dirty="0"/>
              <a:t>7. Alter the application to reduce the bottleneck.</a:t>
            </a:r>
          </a:p>
          <a:p>
            <a:r>
              <a:rPr lang="en-IN" dirty="0"/>
              <a:t>8. Test that the alteration improves performance, and measure the improvement (</a:t>
            </a:r>
            <a:r>
              <a:rPr lang="en-IN" dirty="0" smtClean="0"/>
              <a:t>include regression </a:t>
            </a:r>
            <a:r>
              <a:rPr lang="en-IN" dirty="0"/>
              <a:t>testing the affected code).</a:t>
            </a:r>
          </a:p>
          <a:p>
            <a:r>
              <a:rPr lang="en-IN" dirty="0"/>
              <a:t>9. Repeat from Step 1.</a:t>
            </a:r>
            <a:endParaRPr lang="en-IN" dirty="0" smtClean="0"/>
          </a:p>
        </p:txBody>
      </p:sp>
    </p:spTree>
    <p:extLst>
      <p:ext uri="{BB962C8B-B14F-4D97-AF65-F5344CB8AC3E}">
        <p14:creationId xmlns:p14="http://schemas.microsoft.com/office/powerpoint/2010/main" val="3452388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74425"/>
          </a:xfrm>
        </p:spPr>
        <p:txBody>
          <a:bodyPr/>
          <a:lstStyle/>
          <a:p>
            <a:pPr algn="ctr"/>
            <a:r>
              <a:rPr lang="en-IN" b="1" dirty="0"/>
              <a:t>What to Measure</a:t>
            </a:r>
            <a:endParaRPr lang="en-IN" dirty="0"/>
          </a:p>
        </p:txBody>
      </p:sp>
      <p:sp>
        <p:nvSpPr>
          <p:cNvPr id="3" name="Content Placeholder 2"/>
          <p:cNvSpPr>
            <a:spLocks noGrp="1"/>
          </p:cNvSpPr>
          <p:nvPr>
            <p:ph idx="1"/>
          </p:nvPr>
        </p:nvSpPr>
        <p:spPr>
          <a:xfrm>
            <a:off x="676656" y="1473958"/>
            <a:ext cx="10753725" cy="4872251"/>
          </a:xfrm>
        </p:spPr>
        <p:txBody>
          <a:bodyPr>
            <a:normAutofit/>
          </a:bodyPr>
          <a:lstStyle/>
          <a:p>
            <a:pPr lvl="1">
              <a:buFont typeface="Wingdings" panose="05000000000000000000" pitchFamily="2" charset="2"/>
              <a:buChar char="Ø"/>
            </a:pPr>
            <a:r>
              <a:rPr lang="en-IN" dirty="0" smtClean="0"/>
              <a:t>CPU </a:t>
            </a:r>
            <a:r>
              <a:rPr lang="en-IN" dirty="0"/>
              <a:t>time (the time allocated on the CPU for a particular procedure)</a:t>
            </a:r>
          </a:p>
          <a:p>
            <a:pPr>
              <a:buFont typeface="Wingdings" panose="05000000000000000000" pitchFamily="2" charset="2"/>
              <a:buChar char="Ø"/>
            </a:pPr>
            <a:r>
              <a:rPr lang="en-IN" dirty="0"/>
              <a:t> </a:t>
            </a:r>
            <a:r>
              <a:rPr lang="en-IN" dirty="0" smtClean="0"/>
              <a:t> </a:t>
            </a:r>
            <a:r>
              <a:rPr lang="en-IN" dirty="0"/>
              <a:t>The number of runnable processes waiting for the CPU (this gives you an idea of </a:t>
            </a:r>
            <a:r>
              <a:rPr lang="en-IN" dirty="0" smtClean="0"/>
              <a:t>CPU contention</a:t>
            </a:r>
            <a:r>
              <a:rPr lang="en-IN" dirty="0"/>
              <a:t>)</a:t>
            </a:r>
          </a:p>
          <a:p>
            <a:pPr>
              <a:buFont typeface="Wingdings" panose="05000000000000000000" pitchFamily="2" charset="2"/>
              <a:buChar char="Ø"/>
            </a:pPr>
            <a:r>
              <a:rPr lang="en-IN" dirty="0"/>
              <a:t> </a:t>
            </a:r>
            <a:r>
              <a:rPr lang="en-IN" dirty="0" smtClean="0"/>
              <a:t> </a:t>
            </a:r>
            <a:r>
              <a:rPr lang="en-IN" dirty="0"/>
              <a:t>Paging of processes</a:t>
            </a:r>
          </a:p>
          <a:p>
            <a:pPr>
              <a:buFont typeface="Wingdings" panose="05000000000000000000" pitchFamily="2" charset="2"/>
              <a:buChar char="Ø"/>
            </a:pPr>
            <a:r>
              <a:rPr lang="en-IN" dirty="0"/>
              <a:t> </a:t>
            </a:r>
            <a:r>
              <a:rPr lang="en-IN" dirty="0" smtClean="0"/>
              <a:t> </a:t>
            </a:r>
            <a:r>
              <a:rPr lang="en-IN" dirty="0"/>
              <a:t>Memory sizes</a:t>
            </a:r>
          </a:p>
          <a:p>
            <a:pPr>
              <a:buFont typeface="Wingdings" panose="05000000000000000000" pitchFamily="2" charset="2"/>
              <a:buChar char="Ø"/>
            </a:pPr>
            <a:r>
              <a:rPr lang="en-IN" dirty="0"/>
              <a:t> </a:t>
            </a:r>
            <a:r>
              <a:rPr lang="en-IN" dirty="0" smtClean="0"/>
              <a:t> </a:t>
            </a:r>
            <a:r>
              <a:rPr lang="en-IN" dirty="0"/>
              <a:t>Disk throughput</a:t>
            </a:r>
          </a:p>
          <a:p>
            <a:pPr>
              <a:buFont typeface="Wingdings" panose="05000000000000000000" pitchFamily="2" charset="2"/>
              <a:buChar char="Ø"/>
            </a:pPr>
            <a:r>
              <a:rPr lang="en-IN" dirty="0"/>
              <a:t> </a:t>
            </a:r>
            <a:r>
              <a:rPr lang="en-IN" dirty="0" smtClean="0"/>
              <a:t> </a:t>
            </a:r>
            <a:r>
              <a:rPr lang="en-IN" dirty="0"/>
              <a:t>Disk scanning times</a:t>
            </a:r>
          </a:p>
          <a:p>
            <a:pPr>
              <a:buFont typeface="Wingdings" panose="05000000000000000000" pitchFamily="2" charset="2"/>
              <a:buChar char="Ø"/>
            </a:pPr>
            <a:r>
              <a:rPr lang="en-IN" dirty="0" smtClean="0"/>
              <a:t> </a:t>
            </a:r>
            <a:r>
              <a:rPr lang="en-IN" dirty="0"/>
              <a:t>Network traffic, throughput, and latency</a:t>
            </a:r>
          </a:p>
          <a:p>
            <a:pPr>
              <a:buFont typeface="Wingdings" panose="05000000000000000000" pitchFamily="2" charset="2"/>
              <a:buChar char="Ø"/>
            </a:pPr>
            <a:r>
              <a:rPr lang="en-IN" dirty="0" smtClean="0"/>
              <a:t> </a:t>
            </a:r>
            <a:r>
              <a:rPr lang="en-IN" dirty="0"/>
              <a:t>Transaction rates</a:t>
            </a:r>
          </a:p>
          <a:p>
            <a:pPr>
              <a:buFont typeface="Wingdings" panose="05000000000000000000" pitchFamily="2" charset="2"/>
              <a:buChar char="Ø"/>
            </a:pPr>
            <a:r>
              <a:rPr lang="en-IN" dirty="0" smtClean="0"/>
              <a:t> </a:t>
            </a:r>
            <a:r>
              <a:rPr lang="en-IN" dirty="0"/>
              <a:t>Other system values</a:t>
            </a:r>
            <a:endParaRPr lang="en-IN" dirty="0" smtClean="0"/>
          </a:p>
        </p:txBody>
      </p:sp>
    </p:spTree>
    <p:extLst>
      <p:ext uri="{BB962C8B-B14F-4D97-AF65-F5344CB8AC3E}">
        <p14:creationId xmlns:p14="http://schemas.microsoft.com/office/powerpoint/2010/main" val="17591111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970" y="177421"/>
            <a:ext cx="4127093" cy="6516806"/>
          </a:xfrm>
          <a:prstGeom prst="rect">
            <a:avLst/>
          </a:prstGeom>
        </p:spPr>
      </p:pic>
      <p:sp>
        <p:nvSpPr>
          <p:cNvPr id="5" name="Rectangle 4"/>
          <p:cNvSpPr/>
          <p:nvPr/>
        </p:nvSpPr>
        <p:spPr>
          <a:xfrm>
            <a:off x="5447272" y="2507355"/>
            <a:ext cx="6515758" cy="461665"/>
          </a:xfrm>
          <a:prstGeom prst="rect">
            <a:avLst/>
          </a:prstGeom>
        </p:spPr>
        <p:txBody>
          <a:bodyPr wrap="none">
            <a:spAutoFit/>
          </a:bodyPr>
          <a:lstStyle/>
          <a:p>
            <a:r>
              <a:rPr lang="en-IN" sz="2400" b="1" dirty="0">
                <a:solidFill>
                  <a:srgbClr val="FF0000"/>
                </a:solidFill>
              </a:rPr>
              <a:t>The Process of Java Application Performance Tuning </a:t>
            </a:r>
            <a:endParaRPr lang="en-IN" sz="2400" dirty="0">
              <a:solidFill>
                <a:srgbClr val="FF0000"/>
              </a:solidFill>
            </a:endParaRPr>
          </a:p>
        </p:txBody>
      </p:sp>
    </p:spTree>
    <p:extLst>
      <p:ext uri="{BB962C8B-B14F-4D97-AF65-F5344CB8AC3E}">
        <p14:creationId xmlns:p14="http://schemas.microsoft.com/office/powerpoint/2010/main" val="9770231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15118"/>
          </a:xfrm>
        </p:spPr>
        <p:txBody>
          <a:bodyPr>
            <a:normAutofit fontScale="90000"/>
          </a:bodyPr>
          <a:lstStyle/>
          <a:p>
            <a:pPr algn="ctr"/>
            <a:r>
              <a:rPr lang="en-IN" b="1" dirty="0"/>
              <a:t>Dissecting performance testing</a:t>
            </a:r>
            <a:endParaRPr lang="en-IN" dirty="0"/>
          </a:p>
        </p:txBody>
      </p:sp>
      <p:sp>
        <p:nvSpPr>
          <p:cNvPr id="3" name="Content Placeholder 2"/>
          <p:cNvSpPr>
            <a:spLocks noGrp="1"/>
          </p:cNvSpPr>
          <p:nvPr>
            <p:ph idx="1"/>
          </p:nvPr>
        </p:nvSpPr>
        <p:spPr/>
        <p:txBody>
          <a:bodyPr/>
          <a:lstStyle/>
          <a:p>
            <a:pPr lvl="2">
              <a:buFont typeface="Arial" panose="020B0604020202020204" pitchFamily="34" charset="0"/>
              <a:buChar char="•"/>
            </a:pPr>
            <a:r>
              <a:rPr lang="en-IN" dirty="0"/>
              <a:t>Assess the application’s performance and compare it to the agreed SLAs</a:t>
            </a:r>
          </a:p>
          <a:p>
            <a:pPr lvl="2">
              <a:buFont typeface="Arial" panose="020B0604020202020204" pitchFamily="34" charset="0"/>
              <a:buChar char="•"/>
            </a:pPr>
            <a:endParaRPr lang="en-IN" dirty="0" smtClean="0"/>
          </a:p>
          <a:p>
            <a:pPr lvl="2">
              <a:buFont typeface="Arial" panose="020B0604020202020204" pitchFamily="34" charset="0"/>
              <a:buChar char="•"/>
            </a:pPr>
            <a:r>
              <a:rPr lang="en-IN" dirty="0" smtClean="0"/>
              <a:t>Assess </a:t>
            </a:r>
            <a:r>
              <a:rPr lang="en-IN" dirty="0"/>
              <a:t>the application’s design and implementation quality</a:t>
            </a:r>
          </a:p>
          <a:p>
            <a:pPr lvl="2">
              <a:buFont typeface="Arial" panose="020B0604020202020204" pitchFamily="34" charset="0"/>
              <a:buChar char="•"/>
            </a:pPr>
            <a:endParaRPr lang="en-IN" dirty="0" smtClean="0"/>
          </a:p>
          <a:p>
            <a:pPr lvl="2">
              <a:buFont typeface="Arial" panose="020B0604020202020204" pitchFamily="34" charset="0"/>
              <a:buChar char="•"/>
            </a:pPr>
            <a:r>
              <a:rPr lang="en-IN" dirty="0" smtClean="0"/>
              <a:t>Assess </a:t>
            </a:r>
            <a:r>
              <a:rPr lang="en-IN" dirty="0"/>
              <a:t>the application’s capacity</a:t>
            </a:r>
          </a:p>
          <a:p>
            <a:pPr lvl="2">
              <a:buFont typeface="Arial" panose="020B0604020202020204" pitchFamily="34" charset="0"/>
              <a:buChar char="•"/>
            </a:pPr>
            <a:endParaRPr lang="en-IN" dirty="0" smtClean="0"/>
          </a:p>
          <a:p>
            <a:pPr lvl="2">
              <a:buFont typeface="Arial" panose="020B0604020202020204" pitchFamily="34" charset="0"/>
              <a:buChar char="•"/>
            </a:pPr>
            <a:r>
              <a:rPr lang="en-IN" dirty="0" smtClean="0"/>
              <a:t>Identify </a:t>
            </a:r>
            <a:r>
              <a:rPr lang="en-IN" dirty="0"/>
              <a:t>and fix any potential performance issues</a:t>
            </a:r>
          </a:p>
          <a:p>
            <a:pPr lvl="2">
              <a:buFont typeface="Arial" panose="020B0604020202020204" pitchFamily="34" charset="0"/>
              <a:buChar char="•"/>
            </a:pPr>
            <a:endParaRPr lang="en-IN" dirty="0" smtClean="0"/>
          </a:p>
          <a:p>
            <a:pPr lvl="2">
              <a:buFont typeface="Arial" panose="020B0604020202020204" pitchFamily="34" charset="0"/>
              <a:buChar char="•"/>
            </a:pPr>
            <a:r>
              <a:rPr lang="en-IN" dirty="0" smtClean="0"/>
              <a:t>Enhance </a:t>
            </a:r>
            <a:r>
              <a:rPr lang="en-IN" dirty="0"/>
              <a:t>the performance of the application</a:t>
            </a:r>
          </a:p>
          <a:p>
            <a:pPr lvl="2">
              <a:buFont typeface="Arial" panose="020B0604020202020204" pitchFamily="34" charset="0"/>
              <a:buChar char="•"/>
            </a:pPr>
            <a:endParaRPr lang="en-IN" dirty="0" smtClean="0"/>
          </a:p>
          <a:p>
            <a:pPr lvl="2">
              <a:buFont typeface="Arial" panose="020B0604020202020204" pitchFamily="34" charset="0"/>
              <a:buChar char="•"/>
            </a:pPr>
            <a:r>
              <a:rPr lang="en-IN" dirty="0" smtClean="0"/>
              <a:t>Get </a:t>
            </a:r>
            <a:r>
              <a:rPr lang="en-IN" dirty="0"/>
              <a:t>performance benchmark or baseline for subsequent releases</a:t>
            </a:r>
          </a:p>
        </p:txBody>
      </p:sp>
    </p:spTree>
    <p:extLst>
      <p:ext uri="{BB962C8B-B14F-4D97-AF65-F5344CB8AC3E}">
        <p14:creationId xmlns:p14="http://schemas.microsoft.com/office/powerpoint/2010/main" val="5773420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15118"/>
          </a:xfrm>
        </p:spPr>
        <p:txBody>
          <a:bodyPr>
            <a:normAutofit fontScale="90000"/>
          </a:bodyPr>
          <a:lstStyle/>
          <a:p>
            <a:pPr algn="ctr"/>
            <a:r>
              <a:rPr lang="en-IN" b="1" dirty="0"/>
              <a:t>Dissecting performance testing</a:t>
            </a:r>
            <a:endParaRPr lang="en-IN" dirty="0"/>
          </a:p>
        </p:txBody>
      </p:sp>
      <p:pic>
        <p:nvPicPr>
          <p:cNvPr id="5" name="Picture 4"/>
          <p:cNvPicPr>
            <a:picLocks noChangeAspect="1"/>
          </p:cNvPicPr>
          <p:nvPr/>
        </p:nvPicPr>
        <p:blipFill>
          <a:blip r:embed="rId2"/>
          <a:stretch>
            <a:fillRect/>
          </a:stretch>
        </p:blipFill>
        <p:spPr>
          <a:xfrm>
            <a:off x="2253368" y="1408340"/>
            <a:ext cx="7821742" cy="4505344"/>
          </a:xfrm>
          <a:prstGeom prst="rect">
            <a:avLst/>
          </a:prstGeom>
        </p:spPr>
      </p:pic>
      <p:sp>
        <p:nvSpPr>
          <p:cNvPr id="6" name="Oval 5"/>
          <p:cNvSpPr/>
          <p:nvPr/>
        </p:nvSpPr>
        <p:spPr>
          <a:xfrm>
            <a:off x="3575714" y="2210937"/>
            <a:ext cx="1869744"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Warm Up Time</a:t>
            </a:r>
            <a:endParaRPr lang="en-IN" dirty="0"/>
          </a:p>
        </p:txBody>
      </p:sp>
      <p:sp>
        <p:nvSpPr>
          <p:cNvPr id="7" name="Oval 6"/>
          <p:cNvSpPr/>
          <p:nvPr/>
        </p:nvSpPr>
        <p:spPr>
          <a:xfrm>
            <a:off x="7494897" y="2104030"/>
            <a:ext cx="1869744" cy="573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Cool Down Time</a:t>
            </a:r>
            <a:endParaRPr lang="en-IN" dirty="0"/>
          </a:p>
        </p:txBody>
      </p:sp>
    </p:spTree>
    <p:extLst>
      <p:ext uri="{BB962C8B-B14F-4D97-AF65-F5344CB8AC3E}">
        <p14:creationId xmlns:p14="http://schemas.microsoft.com/office/powerpoint/2010/main" val="20491706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28766"/>
          </a:xfrm>
        </p:spPr>
        <p:txBody>
          <a:bodyPr>
            <a:normAutofit fontScale="90000"/>
          </a:bodyPr>
          <a:lstStyle/>
          <a:p>
            <a:pPr algn="ctr"/>
            <a:r>
              <a:rPr lang="en-IN" b="1" dirty="0"/>
              <a:t>Performance testing types</a:t>
            </a:r>
            <a:endParaRPr lang="en-IN" dirty="0"/>
          </a:p>
        </p:txBody>
      </p:sp>
      <p:sp>
        <p:nvSpPr>
          <p:cNvPr id="3" name="Content Placeholder 2"/>
          <p:cNvSpPr>
            <a:spLocks noGrp="1"/>
          </p:cNvSpPr>
          <p:nvPr>
            <p:ph idx="1"/>
          </p:nvPr>
        </p:nvSpPr>
        <p:spPr>
          <a:xfrm>
            <a:off x="676656" y="1392072"/>
            <a:ext cx="10753725" cy="5076967"/>
          </a:xfrm>
        </p:spPr>
        <p:txBody>
          <a:bodyPr>
            <a:normAutofit/>
          </a:bodyPr>
          <a:lstStyle/>
          <a:p>
            <a:pPr lvl="1">
              <a:buFont typeface="Arial" panose="020B0604020202020204" pitchFamily="34" charset="0"/>
              <a:buChar char="•"/>
            </a:pPr>
            <a:r>
              <a:rPr lang="en-IN" sz="3200" b="1" dirty="0"/>
              <a:t>Load </a:t>
            </a:r>
            <a:r>
              <a:rPr lang="en-IN" sz="3200" b="1" dirty="0" smtClean="0"/>
              <a:t>testing</a:t>
            </a:r>
          </a:p>
          <a:p>
            <a:r>
              <a:rPr lang="en-IN" dirty="0"/>
              <a:t>This type of testing tests the performance of the application under an anticipated</a:t>
            </a:r>
          </a:p>
          <a:p>
            <a:r>
              <a:rPr lang="en-IN" dirty="0"/>
              <a:t>workload, by using a specific number of concurrent users with a specific number of</a:t>
            </a:r>
          </a:p>
          <a:p>
            <a:r>
              <a:rPr lang="en-IN" dirty="0"/>
              <a:t>transactions.</a:t>
            </a:r>
          </a:p>
          <a:p>
            <a:r>
              <a:rPr lang="en-IN" dirty="0"/>
              <a:t>One of the load testing variants is </a:t>
            </a:r>
            <a:r>
              <a:rPr lang="en-IN" b="1" dirty="0"/>
              <a:t>Soak</a:t>
            </a:r>
            <a:r>
              <a:rPr lang="en-IN" dirty="0"/>
              <a:t>/</a:t>
            </a:r>
            <a:r>
              <a:rPr lang="en-IN" b="1" dirty="0"/>
              <a:t>Endurance Testing</a:t>
            </a:r>
            <a:r>
              <a:rPr lang="en-IN" dirty="0"/>
              <a:t>. </a:t>
            </a:r>
            <a:endParaRPr lang="en-IN" dirty="0" smtClean="0"/>
          </a:p>
          <a:p>
            <a:r>
              <a:rPr lang="en-IN" dirty="0" smtClean="0"/>
              <a:t>This </a:t>
            </a:r>
            <a:r>
              <a:rPr lang="en-IN" dirty="0"/>
              <a:t>type of testing tests </a:t>
            </a:r>
            <a:r>
              <a:rPr lang="en-IN" dirty="0" smtClean="0"/>
              <a:t>the performance </a:t>
            </a:r>
            <a:r>
              <a:rPr lang="en-IN" dirty="0"/>
              <a:t>of the application under a prolonged period of time (12 hours or more) </a:t>
            </a:r>
            <a:r>
              <a:rPr lang="en-IN" dirty="0" smtClean="0"/>
              <a:t>to determine </a:t>
            </a:r>
            <a:r>
              <a:rPr lang="en-IN" dirty="0"/>
              <a:t>whether the application can withstand the continuous workload or not</a:t>
            </a:r>
            <a:r>
              <a:rPr lang="en-IN" dirty="0" smtClean="0"/>
              <a:t>.</a:t>
            </a:r>
            <a:endParaRPr lang="en-IN" sz="4800" b="1" dirty="0" smtClean="0"/>
          </a:p>
        </p:txBody>
      </p:sp>
    </p:spTree>
    <p:extLst>
      <p:ext uri="{BB962C8B-B14F-4D97-AF65-F5344CB8AC3E}">
        <p14:creationId xmlns:p14="http://schemas.microsoft.com/office/powerpoint/2010/main" val="5625911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28766"/>
          </a:xfrm>
        </p:spPr>
        <p:txBody>
          <a:bodyPr>
            <a:normAutofit fontScale="90000"/>
          </a:bodyPr>
          <a:lstStyle/>
          <a:p>
            <a:pPr algn="ctr"/>
            <a:r>
              <a:rPr lang="en-IN" b="1" dirty="0"/>
              <a:t>Performance testing types</a:t>
            </a:r>
            <a:endParaRPr lang="en-IN" dirty="0"/>
          </a:p>
        </p:txBody>
      </p:sp>
      <p:sp>
        <p:nvSpPr>
          <p:cNvPr id="3" name="Content Placeholder 2"/>
          <p:cNvSpPr>
            <a:spLocks noGrp="1"/>
          </p:cNvSpPr>
          <p:nvPr>
            <p:ph idx="1"/>
          </p:nvPr>
        </p:nvSpPr>
        <p:spPr>
          <a:xfrm>
            <a:off x="676656" y="1392072"/>
            <a:ext cx="10753725" cy="5076967"/>
          </a:xfrm>
        </p:spPr>
        <p:txBody>
          <a:bodyPr>
            <a:normAutofit/>
          </a:bodyPr>
          <a:lstStyle/>
          <a:p>
            <a:pPr lvl="1">
              <a:buFont typeface="Arial" panose="020B0604020202020204" pitchFamily="34" charset="0"/>
              <a:buChar char="•"/>
            </a:pPr>
            <a:r>
              <a:rPr lang="en-IN" sz="3200" b="1" dirty="0"/>
              <a:t>Stress </a:t>
            </a:r>
            <a:r>
              <a:rPr lang="en-IN" sz="3200" b="1" dirty="0" smtClean="0"/>
              <a:t>testing</a:t>
            </a:r>
          </a:p>
          <a:p>
            <a:r>
              <a:rPr lang="en-IN" dirty="0"/>
              <a:t>This type of testing tests the performance of the application beyond the anticipated</a:t>
            </a:r>
          </a:p>
          <a:p>
            <a:r>
              <a:rPr lang="en-IN" dirty="0"/>
              <a:t>workload. The main objective is to determine the upper limits of the application and </a:t>
            </a:r>
            <a:r>
              <a:rPr lang="en-IN" dirty="0" smtClean="0"/>
              <a:t>its robustness</a:t>
            </a:r>
            <a:r>
              <a:rPr lang="en-IN" dirty="0"/>
              <a:t>.</a:t>
            </a:r>
          </a:p>
          <a:p>
            <a:r>
              <a:rPr lang="en-IN" dirty="0"/>
              <a:t>One of its variants is to use </a:t>
            </a:r>
            <a:r>
              <a:rPr lang="en-IN" b="1" dirty="0"/>
              <a:t>spike load </a:t>
            </a:r>
            <a:r>
              <a:rPr lang="en-IN" dirty="0"/>
              <a:t>to test the application’s response with a sudden</a:t>
            </a:r>
          </a:p>
          <a:p>
            <a:r>
              <a:rPr lang="en-IN" dirty="0"/>
              <a:t>increase in workload.</a:t>
            </a:r>
            <a:endParaRPr lang="en-IN" sz="4800" b="1" dirty="0"/>
          </a:p>
          <a:p>
            <a:pPr lvl="1">
              <a:buFont typeface="Arial" panose="020B0604020202020204" pitchFamily="34" charset="0"/>
              <a:buChar char="•"/>
            </a:pPr>
            <a:r>
              <a:rPr lang="en-IN" sz="3200" b="1" dirty="0"/>
              <a:t>Capacity </a:t>
            </a:r>
            <a:r>
              <a:rPr lang="en-IN" sz="3200" b="1" dirty="0" smtClean="0"/>
              <a:t>testing</a:t>
            </a:r>
          </a:p>
          <a:p>
            <a:r>
              <a:rPr lang="en-IN" dirty="0"/>
              <a:t>This type of testing aims to test the maximum capacity of the application while the</a:t>
            </a:r>
          </a:p>
          <a:p>
            <a:r>
              <a:rPr lang="en-IN" dirty="0"/>
              <a:t>application can still meet the performance goals (for example, handling the number </a:t>
            </a:r>
            <a:r>
              <a:rPr lang="en-IN" dirty="0" smtClean="0"/>
              <a:t>of concurrent </a:t>
            </a:r>
            <a:r>
              <a:rPr lang="en-IN" dirty="0"/>
              <a:t>users).</a:t>
            </a:r>
            <a:endParaRPr lang="en-IN" sz="4800" dirty="0"/>
          </a:p>
        </p:txBody>
      </p:sp>
    </p:spTree>
    <p:extLst>
      <p:ext uri="{BB962C8B-B14F-4D97-AF65-F5344CB8AC3E}">
        <p14:creationId xmlns:p14="http://schemas.microsoft.com/office/powerpoint/2010/main" val="38991861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660527"/>
          </a:xfrm>
        </p:spPr>
        <p:txBody>
          <a:bodyPr>
            <a:normAutofit fontScale="90000"/>
          </a:bodyPr>
          <a:lstStyle/>
          <a:p>
            <a:pPr algn="ctr"/>
            <a:r>
              <a:rPr lang="en-IN" b="1" dirty="0"/>
              <a:t>Starting with Apache </a:t>
            </a:r>
            <a:r>
              <a:rPr lang="en-IN" b="1" dirty="0" err="1"/>
              <a:t>JMeter</a:t>
            </a:r>
            <a:endParaRPr lang="en-IN" dirty="0"/>
          </a:p>
        </p:txBody>
      </p:sp>
      <p:sp>
        <p:nvSpPr>
          <p:cNvPr id="3" name="Content Placeholder 2"/>
          <p:cNvSpPr>
            <a:spLocks noGrp="1"/>
          </p:cNvSpPr>
          <p:nvPr>
            <p:ph idx="1"/>
          </p:nvPr>
        </p:nvSpPr>
        <p:spPr>
          <a:xfrm>
            <a:off x="676656" y="1378424"/>
            <a:ext cx="10753725" cy="5049672"/>
          </a:xfrm>
        </p:spPr>
        <p:txBody>
          <a:bodyPr>
            <a:normAutofit/>
          </a:bodyPr>
          <a:lstStyle/>
          <a:p>
            <a:r>
              <a:rPr lang="en-IN" dirty="0"/>
              <a:t>It can be used to load and performance test many different server/protocol types, as</a:t>
            </a:r>
          </a:p>
          <a:p>
            <a:r>
              <a:rPr lang="en-IN" dirty="0"/>
              <a:t>follows:</a:t>
            </a:r>
          </a:p>
          <a:p>
            <a:pPr lvl="1">
              <a:buFont typeface="Arial" panose="020B0604020202020204" pitchFamily="34" charset="0"/>
              <a:buChar char="•"/>
            </a:pPr>
            <a:r>
              <a:rPr lang="en-IN" dirty="0"/>
              <a:t>Web—HTTP and HTTPS</a:t>
            </a:r>
          </a:p>
          <a:p>
            <a:pPr lvl="1">
              <a:buFont typeface="Arial" panose="020B0604020202020204" pitchFamily="34" charset="0"/>
              <a:buChar char="•"/>
            </a:pPr>
            <a:r>
              <a:rPr lang="en-IN" dirty="0"/>
              <a:t>SOAP</a:t>
            </a:r>
          </a:p>
          <a:p>
            <a:pPr lvl="1">
              <a:buFont typeface="Arial" panose="020B0604020202020204" pitchFamily="34" charset="0"/>
              <a:buChar char="•"/>
            </a:pPr>
            <a:r>
              <a:rPr lang="en-IN" dirty="0"/>
              <a:t>FTP</a:t>
            </a:r>
          </a:p>
          <a:p>
            <a:pPr lvl="1">
              <a:buFont typeface="Arial" panose="020B0604020202020204" pitchFamily="34" charset="0"/>
              <a:buChar char="•"/>
            </a:pPr>
            <a:r>
              <a:rPr lang="en-IN" dirty="0"/>
              <a:t>Database via JDBC</a:t>
            </a:r>
          </a:p>
          <a:p>
            <a:pPr lvl="1">
              <a:buFont typeface="Arial" panose="020B0604020202020204" pitchFamily="34" charset="0"/>
              <a:buChar char="•"/>
            </a:pPr>
            <a:r>
              <a:rPr lang="en-IN" dirty="0"/>
              <a:t>LDAP</a:t>
            </a:r>
          </a:p>
          <a:p>
            <a:pPr lvl="1">
              <a:buFont typeface="Arial" panose="020B0604020202020204" pitchFamily="34" charset="0"/>
              <a:buChar char="•"/>
            </a:pPr>
            <a:r>
              <a:rPr lang="da-DK" b="1" dirty="0"/>
              <a:t>Message-Oriented Middleware </a:t>
            </a:r>
            <a:r>
              <a:rPr lang="da-DK" dirty="0"/>
              <a:t>(</a:t>
            </a:r>
            <a:r>
              <a:rPr lang="da-DK" b="1" dirty="0"/>
              <a:t>MOM</a:t>
            </a:r>
            <a:r>
              <a:rPr lang="da-DK" dirty="0"/>
              <a:t>) via JMS</a:t>
            </a:r>
          </a:p>
          <a:p>
            <a:pPr lvl="1">
              <a:buFont typeface="Arial" panose="020B0604020202020204" pitchFamily="34" charset="0"/>
              <a:buChar char="•"/>
            </a:pPr>
            <a:r>
              <a:rPr lang="en-IN" dirty="0"/>
              <a:t>Mail—SMTP(s), POP3(s), and IMAP(s)</a:t>
            </a:r>
          </a:p>
          <a:p>
            <a:pPr lvl="1">
              <a:buFont typeface="Arial" panose="020B0604020202020204" pitchFamily="34" charset="0"/>
              <a:buChar char="•"/>
            </a:pPr>
            <a:r>
              <a:rPr lang="en-IN" dirty="0"/>
              <a:t>Native commands or shell scripts</a:t>
            </a:r>
          </a:p>
          <a:p>
            <a:pPr lvl="1">
              <a:buFont typeface="Arial" panose="020B0604020202020204" pitchFamily="34" charset="0"/>
              <a:buChar char="•"/>
            </a:pPr>
            <a:r>
              <a:rPr lang="en-IN" dirty="0"/>
              <a:t>TCP</a:t>
            </a:r>
          </a:p>
        </p:txBody>
      </p:sp>
    </p:spTree>
    <p:extLst>
      <p:ext uri="{BB962C8B-B14F-4D97-AF65-F5344CB8AC3E}">
        <p14:creationId xmlns:p14="http://schemas.microsoft.com/office/powerpoint/2010/main" val="3023710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Hotspot VM</a:t>
            </a:r>
            <a:endParaRPr lang="en-IN" dirty="0"/>
          </a:p>
        </p:txBody>
      </p:sp>
      <p:sp>
        <p:nvSpPr>
          <p:cNvPr id="3" name="Content Placeholder 2"/>
          <p:cNvSpPr>
            <a:spLocks noGrp="1"/>
          </p:cNvSpPr>
          <p:nvPr>
            <p:ph idx="1"/>
          </p:nvPr>
        </p:nvSpPr>
        <p:spPr/>
        <p:txBody>
          <a:bodyPr>
            <a:normAutofit/>
          </a:bodyPr>
          <a:lstStyle/>
          <a:p>
            <a:endParaRPr lang="en-IN" dirty="0" smtClean="0"/>
          </a:p>
          <a:p>
            <a:pPr lvl="1">
              <a:buFont typeface="Arial" panose="020B0604020202020204" pitchFamily="34" charset="0"/>
              <a:buChar char="•"/>
            </a:pPr>
            <a:r>
              <a:rPr lang="en-IN" dirty="0"/>
              <a:t>Oracle Hotspot VM uses a JIT compiler called Hotspot Compiler. </a:t>
            </a:r>
            <a:endParaRPr lang="en-IN" dirty="0" smtClean="0"/>
          </a:p>
          <a:p>
            <a:pPr lvl="1">
              <a:buFont typeface="Arial" panose="020B0604020202020204" pitchFamily="34" charset="0"/>
              <a:buChar char="•"/>
            </a:pPr>
            <a:r>
              <a:rPr lang="en-IN" dirty="0" smtClean="0"/>
              <a:t>It </a:t>
            </a:r>
            <a:r>
              <a:rPr lang="en-IN" dirty="0"/>
              <a:t>is called Hotspot because Hotspot Compiler searches the 'Hotspot' that requires compiling with the highest priority through profiling, and then it compiles the hotspot to native code</a:t>
            </a:r>
            <a:r>
              <a:rPr lang="en-IN" dirty="0" smtClean="0"/>
              <a:t>.</a:t>
            </a:r>
          </a:p>
          <a:p>
            <a:pPr lvl="1">
              <a:buFont typeface="Arial" panose="020B0604020202020204" pitchFamily="34" charset="0"/>
              <a:buChar char="•"/>
            </a:pPr>
            <a:r>
              <a:rPr lang="en-IN" dirty="0" smtClean="0"/>
              <a:t> </a:t>
            </a:r>
            <a:r>
              <a:rPr lang="en-IN" dirty="0"/>
              <a:t>If the method that has the bytecode compiled is no longer frequently invoked, in other words, if the method is not the hotspot any more, the Hotspot VM removes the native code from the cache and runs in interpreter mode. </a:t>
            </a:r>
            <a:endParaRPr lang="en-IN" dirty="0" smtClean="0"/>
          </a:p>
          <a:p>
            <a:pPr lvl="1">
              <a:buFont typeface="Arial" panose="020B0604020202020204" pitchFamily="34" charset="0"/>
              <a:buChar char="•"/>
            </a:pPr>
            <a:r>
              <a:rPr lang="en-IN" dirty="0" smtClean="0"/>
              <a:t>The </a:t>
            </a:r>
            <a:r>
              <a:rPr lang="en-IN" dirty="0"/>
              <a:t>Hotspot VM is divided into the Server VM and the Client VM, and the two VMs use different JIT compilers.</a:t>
            </a:r>
          </a:p>
        </p:txBody>
      </p:sp>
    </p:spTree>
    <p:extLst>
      <p:ext uri="{BB962C8B-B14F-4D97-AF65-F5344CB8AC3E}">
        <p14:creationId xmlns:p14="http://schemas.microsoft.com/office/powerpoint/2010/main" val="1060759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20" y="226578"/>
            <a:ext cx="10772775" cy="551345"/>
          </a:xfrm>
        </p:spPr>
        <p:txBody>
          <a:bodyPr>
            <a:normAutofit fontScale="90000"/>
          </a:bodyPr>
          <a:lstStyle/>
          <a:p>
            <a:pPr algn="ctr"/>
            <a:r>
              <a:rPr lang="en-IN" b="1" dirty="0"/>
              <a:t>Monitoring Java Applications</a:t>
            </a:r>
            <a:endParaRPr lang="en-IN" dirty="0"/>
          </a:p>
        </p:txBody>
      </p:sp>
      <p:sp>
        <p:nvSpPr>
          <p:cNvPr id="3" name="Content Placeholder 2"/>
          <p:cNvSpPr>
            <a:spLocks noGrp="1"/>
          </p:cNvSpPr>
          <p:nvPr>
            <p:ph idx="1"/>
          </p:nvPr>
        </p:nvSpPr>
        <p:spPr>
          <a:xfrm>
            <a:off x="545909" y="2170795"/>
            <a:ext cx="4558353" cy="1282889"/>
          </a:xfrm>
        </p:spPr>
        <p:txBody>
          <a:bodyPr>
            <a:normAutofit fontScale="92500"/>
          </a:bodyPr>
          <a:lstStyle/>
          <a:p>
            <a:r>
              <a:rPr lang="en-IN" b="1" dirty="0"/>
              <a:t>The operating system monitoring </a:t>
            </a:r>
            <a:r>
              <a:rPr lang="en-IN" b="1" dirty="0" smtClean="0"/>
              <a:t>tools</a:t>
            </a:r>
          </a:p>
          <a:p>
            <a:endParaRPr lang="en-IN" b="1" dirty="0" smtClean="0"/>
          </a:p>
          <a:p>
            <a:pPr lvl="2"/>
            <a:r>
              <a:rPr lang="en-IN" b="1" dirty="0"/>
              <a:t>The Microsoft Windows tools</a:t>
            </a:r>
            <a:endParaRPr lang="en-IN" dirty="0"/>
          </a:p>
        </p:txBody>
      </p:sp>
      <p:pic>
        <p:nvPicPr>
          <p:cNvPr id="4" name="Picture 3"/>
          <p:cNvPicPr>
            <a:picLocks noChangeAspect="1"/>
          </p:cNvPicPr>
          <p:nvPr/>
        </p:nvPicPr>
        <p:blipFill>
          <a:blip r:embed="rId2"/>
          <a:stretch>
            <a:fillRect/>
          </a:stretch>
        </p:blipFill>
        <p:spPr>
          <a:xfrm>
            <a:off x="5104262" y="946920"/>
            <a:ext cx="7087738" cy="5911080"/>
          </a:xfrm>
          <a:prstGeom prst="rect">
            <a:avLst/>
          </a:prstGeom>
        </p:spPr>
      </p:pic>
      <p:pic>
        <p:nvPicPr>
          <p:cNvPr id="5" name="Picture 4"/>
          <p:cNvPicPr>
            <a:picLocks noChangeAspect="1"/>
          </p:cNvPicPr>
          <p:nvPr/>
        </p:nvPicPr>
        <p:blipFill>
          <a:blip r:embed="rId3"/>
          <a:stretch>
            <a:fillRect/>
          </a:stretch>
        </p:blipFill>
        <p:spPr>
          <a:xfrm>
            <a:off x="315848" y="3902460"/>
            <a:ext cx="9813389" cy="2370281"/>
          </a:xfrm>
          <a:prstGeom prst="rect">
            <a:avLst/>
          </a:prstGeom>
        </p:spPr>
      </p:pic>
    </p:spTree>
    <p:extLst>
      <p:ext uri="{BB962C8B-B14F-4D97-AF65-F5344CB8AC3E}">
        <p14:creationId xmlns:p14="http://schemas.microsoft.com/office/powerpoint/2010/main" val="2099017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20" y="226578"/>
            <a:ext cx="10772775" cy="551345"/>
          </a:xfrm>
        </p:spPr>
        <p:txBody>
          <a:bodyPr>
            <a:normAutofit fontScale="90000"/>
          </a:bodyPr>
          <a:lstStyle/>
          <a:p>
            <a:pPr algn="ctr"/>
            <a:r>
              <a:rPr lang="en-IN" b="1" dirty="0"/>
              <a:t>Monitoring Java Applications</a:t>
            </a:r>
            <a:endParaRPr lang="en-IN" dirty="0"/>
          </a:p>
        </p:txBody>
      </p:sp>
      <p:sp>
        <p:nvSpPr>
          <p:cNvPr id="3" name="Content Placeholder 2"/>
          <p:cNvSpPr>
            <a:spLocks noGrp="1"/>
          </p:cNvSpPr>
          <p:nvPr>
            <p:ph idx="1"/>
          </p:nvPr>
        </p:nvSpPr>
        <p:spPr>
          <a:xfrm>
            <a:off x="545909" y="2170795"/>
            <a:ext cx="4558353" cy="1282889"/>
          </a:xfrm>
        </p:spPr>
        <p:txBody>
          <a:bodyPr>
            <a:normAutofit fontScale="92500"/>
          </a:bodyPr>
          <a:lstStyle/>
          <a:p>
            <a:r>
              <a:rPr lang="en-IN" b="1" dirty="0"/>
              <a:t>The operating system monitoring </a:t>
            </a:r>
            <a:r>
              <a:rPr lang="en-IN" b="1" dirty="0" smtClean="0"/>
              <a:t>tools</a:t>
            </a:r>
          </a:p>
          <a:p>
            <a:endParaRPr lang="en-IN" b="1" dirty="0" smtClean="0"/>
          </a:p>
          <a:p>
            <a:pPr lvl="2"/>
            <a:r>
              <a:rPr lang="en-IN" b="1" dirty="0"/>
              <a:t>The Microsoft Windows tools</a:t>
            </a:r>
            <a:endParaRPr lang="en-IN" dirty="0"/>
          </a:p>
        </p:txBody>
      </p:sp>
      <p:pic>
        <p:nvPicPr>
          <p:cNvPr id="5" name="Picture 4"/>
          <p:cNvPicPr>
            <a:picLocks noChangeAspect="1"/>
          </p:cNvPicPr>
          <p:nvPr/>
        </p:nvPicPr>
        <p:blipFill>
          <a:blip r:embed="rId2"/>
          <a:stretch>
            <a:fillRect/>
          </a:stretch>
        </p:blipFill>
        <p:spPr>
          <a:xfrm>
            <a:off x="929997" y="3661415"/>
            <a:ext cx="9813389" cy="2370281"/>
          </a:xfrm>
          <a:prstGeom prst="rect">
            <a:avLst/>
          </a:prstGeom>
        </p:spPr>
      </p:pic>
    </p:spTree>
    <p:extLst>
      <p:ext uri="{BB962C8B-B14F-4D97-AF65-F5344CB8AC3E}">
        <p14:creationId xmlns:p14="http://schemas.microsoft.com/office/powerpoint/2010/main" val="21244584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20" y="226578"/>
            <a:ext cx="10772775" cy="551345"/>
          </a:xfrm>
        </p:spPr>
        <p:txBody>
          <a:bodyPr>
            <a:normAutofit fontScale="90000"/>
          </a:bodyPr>
          <a:lstStyle/>
          <a:p>
            <a:pPr algn="ctr"/>
            <a:r>
              <a:rPr lang="en-IN" b="1" dirty="0"/>
              <a:t>Monitoring Java Applications</a:t>
            </a:r>
            <a:endParaRPr lang="en-IN" dirty="0"/>
          </a:p>
        </p:txBody>
      </p:sp>
      <p:sp>
        <p:nvSpPr>
          <p:cNvPr id="3" name="Content Placeholder 2"/>
          <p:cNvSpPr>
            <a:spLocks noGrp="1"/>
          </p:cNvSpPr>
          <p:nvPr>
            <p:ph idx="1"/>
          </p:nvPr>
        </p:nvSpPr>
        <p:spPr>
          <a:xfrm>
            <a:off x="122830" y="1160861"/>
            <a:ext cx="3903260" cy="3943401"/>
          </a:xfrm>
        </p:spPr>
        <p:txBody>
          <a:bodyPr>
            <a:normAutofit/>
          </a:bodyPr>
          <a:lstStyle/>
          <a:p>
            <a:r>
              <a:rPr lang="en-IN" b="1" dirty="0"/>
              <a:t>The operating system monitoring </a:t>
            </a:r>
            <a:r>
              <a:rPr lang="en-IN" b="1" dirty="0" smtClean="0"/>
              <a:t>tools</a:t>
            </a:r>
          </a:p>
          <a:p>
            <a:endParaRPr lang="en-IN" b="1" dirty="0" smtClean="0"/>
          </a:p>
          <a:p>
            <a:pPr lvl="2"/>
            <a:r>
              <a:rPr lang="en-IN" b="1" dirty="0"/>
              <a:t>The Microsoft Windows </a:t>
            </a:r>
            <a:r>
              <a:rPr lang="en-IN" b="1" dirty="0" smtClean="0"/>
              <a:t>tools</a:t>
            </a:r>
          </a:p>
          <a:p>
            <a:pPr lvl="2"/>
            <a:endParaRPr lang="en-IN" b="1" dirty="0"/>
          </a:p>
          <a:p>
            <a:pPr lvl="2"/>
            <a:r>
              <a:rPr lang="en-IN" b="1" i="0" dirty="0"/>
              <a:t>C:\&gt;typeperf "\Processor(*)\% Processor Time" -o c:\results.csv</a:t>
            </a:r>
            <a:endParaRPr lang="en-IN" b="1" dirty="0" smtClean="0"/>
          </a:p>
          <a:p>
            <a:pPr lvl="2"/>
            <a:endParaRPr lang="en-IN" dirty="0"/>
          </a:p>
        </p:txBody>
      </p:sp>
      <p:pic>
        <p:nvPicPr>
          <p:cNvPr id="4" name="Picture 3"/>
          <p:cNvPicPr>
            <a:picLocks noChangeAspect="1"/>
          </p:cNvPicPr>
          <p:nvPr/>
        </p:nvPicPr>
        <p:blipFill>
          <a:blip r:embed="rId2"/>
          <a:stretch>
            <a:fillRect/>
          </a:stretch>
        </p:blipFill>
        <p:spPr>
          <a:xfrm>
            <a:off x="4367284" y="777923"/>
            <a:ext cx="7601804" cy="5984506"/>
          </a:xfrm>
          <a:prstGeom prst="rect">
            <a:avLst/>
          </a:prstGeom>
        </p:spPr>
      </p:pic>
    </p:spTree>
    <p:extLst>
      <p:ext uri="{BB962C8B-B14F-4D97-AF65-F5344CB8AC3E}">
        <p14:creationId xmlns:p14="http://schemas.microsoft.com/office/powerpoint/2010/main" val="17236857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69709"/>
          </a:xfrm>
        </p:spPr>
        <p:txBody>
          <a:bodyPr>
            <a:normAutofit fontScale="90000"/>
          </a:bodyPr>
          <a:lstStyle/>
          <a:p>
            <a:pPr algn="ctr"/>
            <a:r>
              <a:rPr lang="en-IN" b="1" dirty="0"/>
              <a:t>The Java monitoring tools</a:t>
            </a:r>
            <a:endParaRPr lang="en-IN" dirty="0"/>
          </a:p>
        </p:txBody>
      </p:sp>
      <p:sp>
        <p:nvSpPr>
          <p:cNvPr id="3" name="Content Placeholder 2"/>
          <p:cNvSpPr>
            <a:spLocks noGrp="1"/>
          </p:cNvSpPr>
          <p:nvPr>
            <p:ph idx="1"/>
          </p:nvPr>
        </p:nvSpPr>
        <p:spPr/>
        <p:txBody>
          <a:bodyPr/>
          <a:lstStyle/>
          <a:p>
            <a:r>
              <a:rPr lang="en-IN" b="1" dirty="0"/>
              <a:t>The JDK monitoring tools</a:t>
            </a:r>
          </a:p>
          <a:p>
            <a:r>
              <a:rPr lang="en-IN" dirty="0"/>
              <a:t>The JDK monitoring tools include a lot of useful tools such as </a:t>
            </a:r>
            <a:r>
              <a:rPr lang="en-IN" dirty="0" err="1"/>
              <a:t>jconsole</a:t>
            </a:r>
            <a:r>
              <a:rPr lang="en-IN" dirty="0"/>
              <a:t>, </a:t>
            </a:r>
            <a:r>
              <a:rPr lang="en-IN" dirty="0" err="1"/>
              <a:t>jmap</a:t>
            </a:r>
            <a:r>
              <a:rPr lang="en-IN" dirty="0"/>
              <a:t>, </a:t>
            </a:r>
            <a:r>
              <a:rPr lang="en-IN" dirty="0" err="1"/>
              <a:t>jhat</a:t>
            </a:r>
            <a:r>
              <a:rPr lang="en-IN" dirty="0"/>
              <a:t>,</a:t>
            </a:r>
          </a:p>
          <a:p>
            <a:r>
              <a:rPr lang="en-IN" dirty="0" err="1"/>
              <a:t>jstat</a:t>
            </a:r>
            <a:r>
              <a:rPr lang="en-IN" dirty="0"/>
              <a:t>, </a:t>
            </a:r>
            <a:r>
              <a:rPr lang="en-IN" dirty="0" err="1"/>
              <a:t>jvisualvm</a:t>
            </a:r>
            <a:r>
              <a:rPr lang="en-IN" dirty="0"/>
              <a:t>, and Oracle </a:t>
            </a:r>
            <a:r>
              <a:rPr lang="en-IN" b="1" dirty="0"/>
              <a:t>Java Mission Control </a:t>
            </a:r>
            <a:r>
              <a:rPr lang="en-IN" dirty="0"/>
              <a:t>(</a:t>
            </a:r>
            <a:r>
              <a:rPr lang="en-IN" b="1" dirty="0" err="1"/>
              <a:t>jmc</a:t>
            </a:r>
            <a:r>
              <a:rPr lang="en-IN" dirty="0"/>
              <a:t>).</a:t>
            </a:r>
          </a:p>
        </p:txBody>
      </p:sp>
    </p:spTree>
    <p:extLst>
      <p:ext uri="{BB962C8B-B14F-4D97-AF65-F5344CB8AC3E}">
        <p14:creationId xmlns:p14="http://schemas.microsoft.com/office/powerpoint/2010/main" val="418081701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10" y="131043"/>
            <a:ext cx="10772775" cy="769709"/>
          </a:xfrm>
        </p:spPr>
        <p:txBody>
          <a:bodyPr>
            <a:normAutofit fontScale="90000"/>
          </a:bodyPr>
          <a:lstStyle/>
          <a:p>
            <a:pPr algn="ctr"/>
            <a:r>
              <a:rPr lang="en-IN" b="1" dirty="0"/>
              <a:t>The Java monitoring tools</a:t>
            </a:r>
            <a:endParaRPr lang="en-IN" dirty="0"/>
          </a:p>
        </p:txBody>
      </p:sp>
      <p:pic>
        <p:nvPicPr>
          <p:cNvPr id="5" name="Picture 4"/>
          <p:cNvPicPr>
            <a:picLocks noChangeAspect="1"/>
          </p:cNvPicPr>
          <p:nvPr/>
        </p:nvPicPr>
        <p:blipFill>
          <a:blip r:embed="rId2"/>
          <a:stretch>
            <a:fillRect/>
          </a:stretch>
        </p:blipFill>
        <p:spPr>
          <a:xfrm>
            <a:off x="1269242" y="1008088"/>
            <a:ext cx="10020868" cy="5658843"/>
          </a:xfrm>
          <a:prstGeom prst="rect">
            <a:avLst/>
          </a:prstGeom>
        </p:spPr>
      </p:pic>
    </p:spTree>
    <p:extLst>
      <p:ext uri="{BB962C8B-B14F-4D97-AF65-F5344CB8AC3E}">
        <p14:creationId xmlns:p14="http://schemas.microsoft.com/office/powerpoint/2010/main" val="32922411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35509"/>
            <a:ext cx="10772775" cy="960778"/>
          </a:xfrm>
        </p:spPr>
        <p:txBody>
          <a:bodyPr/>
          <a:lstStyle/>
          <a:p>
            <a:pPr algn="ctr"/>
            <a:r>
              <a:rPr lang="en-IN" b="1" dirty="0"/>
              <a:t>The IDE monitoring tools</a:t>
            </a:r>
            <a:endParaRPr lang="en-IN" dirty="0"/>
          </a:p>
        </p:txBody>
      </p:sp>
      <p:sp>
        <p:nvSpPr>
          <p:cNvPr id="3" name="Content Placeholder 2"/>
          <p:cNvSpPr>
            <a:spLocks noGrp="1"/>
          </p:cNvSpPr>
          <p:nvPr>
            <p:ph idx="1"/>
          </p:nvPr>
        </p:nvSpPr>
        <p:spPr>
          <a:xfrm>
            <a:off x="676656" y="1301997"/>
            <a:ext cx="10753725" cy="5180690"/>
          </a:xfrm>
        </p:spPr>
        <p:txBody>
          <a:bodyPr/>
          <a:lstStyle/>
          <a:p>
            <a:pPr lvl="1">
              <a:buFont typeface="Arial" panose="020B0604020202020204" pitchFamily="34" charset="0"/>
              <a:buChar char="•"/>
            </a:pPr>
            <a:r>
              <a:rPr lang="en-IN" dirty="0"/>
              <a:t>Most of the Java IDEs either include a tool to profile the Java application or support </a:t>
            </a:r>
            <a:r>
              <a:rPr lang="en-IN" dirty="0" smtClean="0"/>
              <a:t>the plugin </a:t>
            </a:r>
            <a:r>
              <a:rPr lang="en-IN" dirty="0"/>
              <a:t>installation of similar tools. For example, we can download Eclipse plugins, </a:t>
            </a:r>
            <a:r>
              <a:rPr lang="en-IN" dirty="0" smtClean="0"/>
              <a:t>such as </a:t>
            </a:r>
            <a:r>
              <a:rPr lang="en-IN" dirty="0"/>
              <a:t>the TPTP, JVM monitor, and Memory </a:t>
            </a:r>
            <a:r>
              <a:rPr lang="en-IN" dirty="0" err="1"/>
              <a:t>Analyzer</a:t>
            </a:r>
            <a:r>
              <a:rPr lang="en-IN" dirty="0" smtClean="0"/>
              <a:t>.</a:t>
            </a:r>
          </a:p>
          <a:p>
            <a:pPr lvl="1">
              <a:buFont typeface="Arial" panose="020B0604020202020204" pitchFamily="34" charset="0"/>
              <a:buChar char="•"/>
            </a:pPr>
            <a:endParaRPr lang="en-IN" dirty="0"/>
          </a:p>
          <a:p>
            <a:pPr lvl="1">
              <a:buFont typeface="Arial" panose="020B0604020202020204" pitchFamily="34" charset="0"/>
              <a:buChar char="•"/>
            </a:pPr>
            <a:r>
              <a:rPr lang="en-IN" dirty="0"/>
              <a:t>Some third-party utilities that run as standalone tools can also integrate with </a:t>
            </a:r>
            <a:r>
              <a:rPr lang="en-IN" dirty="0" smtClean="0"/>
              <a:t>different IDEs.</a:t>
            </a:r>
          </a:p>
          <a:p>
            <a:pPr lvl="1">
              <a:buFont typeface="Arial" panose="020B0604020202020204" pitchFamily="34" charset="0"/>
              <a:buChar char="•"/>
            </a:pPr>
            <a:endParaRPr lang="en-IN" dirty="0" smtClean="0"/>
          </a:p>
          <a:p>
            <a:pPr lvl="1">
              <a:buFont typeface="Arial" panose="020B0604020202020204" pitchFamily="34" charset="0"/>
              <a:buChar char="•"/>
            </a:pPr>
            <a:r>
              <a:rPr lang="en-IN" dirty="0" smtClean="0"/>
              <a:t>For </a:t>
            </a:r>
            <a:r>
              <a:rPr lang="en-IN" dirty="0"/>
              <a:t>example, </a:t>
            </a:r>
            <a:r>
              <a:rPr lang="en-IN" dirty="0" err="1"/>
              <a:t>JProfiler</a:t>
            </a:r>
            <a:r>
              <a:rPr lang="en-IN" dirty="0"/>
              <a:t> can integrate with different versions of NetBeans</a:t>
            </a:r>
            <a:r>
              <a:rPr lang="en-IN" dirty="0" smtClean="0"/>
              <a:t>, </a:t>
            </a:r>
            <a:r>
              <a:rPr lang="en-IN" dirty="0" err="1" smtClean="0"/>
              <a:t>JDeveloper</a:t>
            </a:r>
            <a:r>
              <a:rPr lang="en-IN" dirty="0"/>
              <a:t>, Eclipse, and IntelliJ IDEA</a:t>
            </a:r>
          </a:p>
        </p:txBody>
      </p:sp>
    </p:spTree>
    <p:extLst>
      <p:ext uri="{BB962C8B-B14F-4D97-AF65-F5344CB8AC3E}">
        <p14:creationId xmlns:p14="http://schemas.microsoft.com/office/powerpoint/2010/main" val="6945871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35509"/>
            <a:ext cx="10772775" cy="960778"/>
          </a:xfrm>
        </p:spPr>
        <p:txBody>
          <a:bodyPr/>
          <a:lstStyle/>
          <a:p>
            <a:pPr algn="ctr"/>
            <a:r>
              <a:rPr lang="en-IN" b="1" dirty="0"/>
              <a:t>The IDE monitoring tools</a:t>
            </a:r>
            <a:endParaRPr lang="en-IN" dirty="0"/>
          </a:p>
        </p:txBody>
      </p:sp>
      <p:pic>
        <p:nvPicPr>
          <p:cNvPr id="5" name="Picture 4"/>
          <p:cNvPicPr>
            <a:picLocks noChangeAspect="1"/>
          </p:cNvPicPr>
          <p:nvPr/>
        </p:nvPicPr>
        <p:blipFill>
          <a:blip r:embed="rId2"/>
          <a:stretch>
            <a:fillRect/>
          </a:stretch>
        </p:blipFill>
        <p:spPr>
          <a:xfrm>
            <a:off x="1274287" y="996287"/>
            <a:ext cx="9987390" cy="5639938"/>
          </a:xfrm>
          <a:prstGeom prst="rect">
            <a:avLst/>
          </a:prstGeom>
        </p:spPr>
      </p:pic>
    </p:spTree>
    <p:extLst>
      <p:ext uri="{BB962C8B-B14F-4D97-AF65-F5344CB8AC3E}">
        <p14:creationId xmlns:p14="http://schemas.microsoft.com/office/powerpoint/2010/main" val="15598553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353482"/>
            <a:ext cx="10772775" cy="820225"/>
          </a:xfrm>
        </p:spPr>
        <p:txBody>
          <a:bodyPr/>
          <a:lstStyle/>
          <a:p>
            <a:pPr algn="ctr"/>
            <a:r>
              <a:rPr lang="en-IN" b="1" dirty="0"/>
              <a:t>The standalone monitoring tools</a:t>
            </a:r>
            <a:endParaRPr lang="en-IN" dirty="0"/>
          </a:p>
        </p:txBody>
      </p:sp>
      <p:sp>
        <p:nvSpPr>
          <p:cNvPr id="3" name="Content Placeholder 2"/>
          <p:cNvSpPr>
            <a:spLocks noGrp="1"/>
          </p:cNvSpPr>
          <p:nvPr>
            <p:ph idx="1"/>
          </p:nvPr>
        </p:nvSpPr>
        <p:spPr/>
        <p:txBody>
          <a:bodyPr/>
          <a:lstStyle/>
          <a:p>
            <a:r>
              <a:rPr lang="en-IN" dirty="0"/>
              <a:t>The standalone monitoring tools include a lot of third-party utilities. </a:t>
            </a:r>
            <a:endParaRPr lang="en-IN" dirty="0" smtClean="0"/>
          </a:p>
          <a:p>
            <a:r>
              <a:rPr lang="en-IN" dirty="0" smtClean="0"/>
              <a:t>Some </a:t>
            </a:r>
            <a:r>
              <a:rPr lang="en-IN" dirty="0"/>
              <a:t>examples </a:t>
            </a:r>
            <a:r>
              <a:rPr lang="en-IN" dirty="0" smtClean="0"/>
              <a:t>of these </a:t>
            </a:r>
            <a:r>
              <a:rPr lang="en-IN" dirty="0"/>
              <a:t>tools are </a:t>
            </a:r>
            <a:r>
              <a:rPr lang="en-IN" dirty="0" err="1"/>
              <a:t>AppDynamics</a:t>
            </a:r>
            <a:r>
              <a:rPr lang="en-IN" dirty="0"/>
              <a:t>, </a:t>
            </a:r>
            <a:r>
              <a:rPr lang="en-IN" dirty="0" err="1"/>
              <a:t>JBossProfiler</a:t>
            </a:r>
            <a:r>
              <a:rPr lang="en-IN" dirty="0"/>
              <a:t>, </a:t>
            </a:r>
            <a:r>
              <a:rPr lang="en-IN" dirty="0" err="1"/>
              <a:t>JProbe</a:t>
            </a:r>
            <a:r>
              <a:rPr lang="en-IN" dirty="0"/>
              <a:t> and </a:t>
            </a:r>
            <a:r>
              <a:rPr lang="en-IN" dirty="0" err="1"/>
              <a:t>JProfiler</a:t>
            </a:r>
            <a:r>
              <a:rPr lang="en-IN" dirty="0"/>
              <a:t>, and so on.</a:t>
            </a:r>
          </a:p>
        </p:txBody>
      </p:sp>
    </p:spTree>
    <p:extLst>
      <p:ext uri="{BB962C8B-B14F-4D97-AF65-F5344CB8AC3E}">
        <p14:creationId xmlns:p14="http://schemas.microsoft.com/office/powerpoint/2010/main" val="6622359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88073"/>
          </a:xfrm>
        </p:spPr>
        <p:txBody>
          <a:bodyPr/>
          <a:lstStyle/>
          <a:p>
            <a:pPr algn="ctr"/>
            <a:r>
              <a:rPr lang="en-IN" b="1" dirty="0"/>
              <a:t>The multifunction monitoring tools</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IN" dirty="0" smtClean="0"/>
              <a:t> The </a:t>
            </a:r>
            <a:r>
              <a:rPr lang="en-IN" dirty="0"/>
              <a:t>multifunction monitoring tools are configurable tools that can monitor the</a:t>
            </a:r>
          </a:p>
          <a:p>
            <a:pPr marL="0" indent="0">
              <a:buNone/>
            </a:pPr>
            <a:r>
              <a:rPr lang="en-IN" dirty="0" smtClean="0"/>
              <a:t>  environment</a:t>
            </a:r>
            <a:r>
              <a:rPr lang="en-IN" dirty="0"/>
              <a:t>, application server, different resources, virtual machine, and so on via</a:t>
            </a:r>
          </a:p>
          <a:p>
            <a:pPr marL="0" indent="0">
              <a:buNone/>
            </a:pPr>
            <a:r>
              <a:rPr lang="en-IN" dirty="0" smtClean="0"/>
              <a:t>  different </a:t>
            </a:r>
            <a:r>
              <a:rPr lang="en-IN" dirty="0"/>
              <a:t>available matrices. </a:t>
            </a:r>
            <a:endParaRPr lang="en-IN" dirty="0" smtClean="0"/>
          </a:p>
          <a:p>
            <a:pPr>
              <a:buFont typeface="Arial" panose="020B0604020202020204" pitchFamily="34" charset="0"/>
              <a:buChar char="•"/>
            </a:pPr>
            <a:r>
              <a:rPr lang="en-IN" dirty="0" smtClean="0"/>
              <a:t> They </a:t>
            </a:r>
            <a:r>
              <a:rPr lang="en-IN" dirty="0"/>
              <a:t>also send different alerts, and the best examples </a:t>
            </a:r>
            <a:r>
              <a:rPr lang="en-IN" dirty="0" smtClean="0"/>
              <a:t>for these </a:t>
            </a:r>
            <a:r>
              <a:rPr lang="en-IN" dirty="0"/>
              <a:t>tools are Intel </a:t>
            </a:r>
            <a:endParaRPr lang="en-IN" dirty="0" smtClean="0"/>
          </a:p>
          <a:p>
            <a:pPr marL="0" indent="0">
              <a:buNone/>
            </a:pPr>
            <a:r>
              <a:rPr lang="en-IN" dirty="0" smtClean="0"/>
              <a:t>   </a:t>
            </a:r>
            <a:r>
              <a:rPr lang="en-IN" dirty="0" err="1" smtClean="0"/>
              <a:t>Foglight</a:t>
            </a:r>
            <a:r>
              <a:rPr lang="en-IN" dirty="0"/>
              <a:t>, </a:t>
            </a:r>
            <a:r>
              <a:rPr lang="en-IN" dirty="0" err="1"/>
              <a:t>Hyperic</a:t>
            </a:r>
            <a:r>
              <a:rPr lang="en-IN" dirty="0"/>
              <a:t> HQ, HP </a:t>
            </a:r>
            <a:r>
              <a:rPr lang="en-IN" dirty="0" err="1"/>
              <a:t>SiteScope</a:t>
            </a:r>
            <a:r>
              <a:rPr lang="en-IN" dirty="0"/>
              <a:t>, and so on.</a:t>
            </a:r>
          </a:p>
        </p:txBody>
      </p:sp>
    </p:spTree>
    <p:extLst>
      <p:ext uri="{BB962C8B-B14F-4D97-AF65-F5344CB8AC3E}">
        <p14:creationId xmlns:p14="http://schemas.microsoft.com/office/powerpoint/2010/main" val="40979521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253874"/>
            <a:ext cx="10772775" cy="960777"/>
          </a:xfrm>
        </p:spPr>
        <p:txBody>
          <a:bodyPr/>
          <a:lstStyle/>
          <a:p>
            <a:pPr algn="ctr"/>
            <a:r>
              <a:rPr lang="en-IN" b="1" dirty="0"/>
              <a:t>Understanding the profiling tools</a:t>
            </a:r>
            <a:endParaRPr lang="en-IN" dirty="0"/>
          </a:p>
        </p:txBody>
      </p:sp>
      <p:sp>
        <p:nvSpPr>
          <p:cNvPr id="3" name="Content Placeholder 2"/>
          <p:cNvSpPr>
            <a:spLocks noGrp="1"/>
          </p:cNvSpPr>
          <p:nvPr>
            <p:ph idx="1"/>
          </p:nvPr>
        </p:nvSpPr>
        <p:spPr>
          <a:xfrm>
            <a:off x="676656" y="1214652"/>
            <a:ext cx="11360669" cy="5643348"/>
          </a:xfrm>
        </p:spPr>
        <p:txBody>
          <a:bodyPr>
            <a:normAutofit/>
          </a:bodyPr>
          <a:lstStyle/>
          <a:p>
            <a:pPr lvl="2">
              <a:lnSpc>
                <a:spcPct val="150000"/>
              </a:lnSpc>
              <a:buFont typeface="Arial" panose="020B0604020202020204" pitchFamily="34" charset="0"/>
              <a:buChar char="•"/>
            </a:pPr>
            <a:r>
              <a:rPr lang="en-IN" dirty="0"/>
              <a:t>Profilers are the tools that allow us to get dynamic information and monitor our </a:t>
            </a:r>
            <a:r>
              <a:rPr lang="en-IN" dirty="0" smtClean="0"/>
              <a:t>executing program</a:t>
            </a:r>
            <a:r>
              <a:rPr lang="en-IN" dirty="0"/>
              <a:t>. </a:t>
            </a:r>
            <a:endParaRPr lang="en-IN" dirty="0" smtClean="0"/>
          </a:p>
          <a:p>
            <a:pPr lvl="2">
              <a:lnSpc>
                <a:spcPct val="150000"/>
              </a:lnSpc>
              <a:buFont typeface="Arial" panose="020B0604020202020204" pitchFamily="34" charset="0"/>
              <a:buChar char="•"/>
            </a:pPr>
            <a:r>
              <a:rPr lang="en-IN" dirty="0" smtClean="0"/>
              <a:t>The </a:t>
            </a:r>
            <a:r>
              <a:rPr lang="en-IN" dirty="0"/>
              <a:t>main difference between monitoring tools and profilers is the level of </a:t>
            </a:r>
            <a:r>
              <a:rPr lang="en-IN" dirty="0" smtClean="0"/>
              <a:t>detail that </a:t>
            </a:r>
            <a:r>
              <a:rPr lang="en-IN" dirty="0"/>
              <a:t>can be provided.</a:t>
            </a:r>
          </a:p>
          <a:p>
            <a:pPr lvl="2">
              <a:lnSpc>
                <a:spcPct val="150000"/>
              </a:lnSpc>
              <a:buFont typeface="Arial" panose="020B0604020202020204" pitchFamily="34" charset="0"/>
              <a:buChar char="•"/>
            </a:pPr>
            <a:r>
              <a:rPr lang="en-IN" dirty="0"/>
              <a:t>Monitoring tools provide high-level information. On the other hand, profilers provide </a:t>
            </a:r>
            <a:r>
              <a:rPr lang="en-IN" dirty="0" smtClean="0"/>
              <a:t>very low-level </a:t>
            </a:r>
            <a:r>
              <a:rPr lang="en-IN" dirty="0"/>
              <a:t>detail, so it can catch the </a:t>
            </a:r>
            <a:r>
              <a:rPr lang="en-IN" dirty="0" err="1"/>
              <a:t>HotSpot</a:t>
            </a:r>
            <a:r>
              <a:rPr lang="en-IN" dirty="0"/>
              <a:t> areas more efficiently and point to a </a:t>
            </a:r>
            <a:r>
              <a:rPr lang="en-IN" dirty="0" smtClean="0"/>
              <a:t>single programming </a:t>
            </a:r>
            <a:r>
              <a:rPr lang="en-IN" dirty="0"/>
              <a:t>statement.</a:t>
            </a:r>
          </a:p>
          <a:p>
            <a:pPr lvl="2">
              <a:lnSpc>
                <a:spcPct val="150000"/>
              </a:lnSpc>
              <a:buFont typeface="Arial" panose="020B0604020202020204" pitchFamily="34" charset="0"/>
              <a:buChar char="•"/>
            </a:pPr>
            <a:r>
              <a:rPr lang="en-IN" dirty="0"/>
              <a:t>Also, the monitoring tools, as the name suggests, merely inspect the </a:t>
            </a:r>
            <a:r>
              <a:rPr lang="en-IN" dirty="0" smtClean="0"/>
              <a:t>application’s performance</a:t>
            </a:r>
            <a:r>
              <a:rPr lang="en-IN" dirty="0"/>
              <a:t>, while profiling tools are usually much more advanced and can go the </a:t>
            </a:r>
            <a:r>
              <a:rPr lang="en-IN" dirty="0" smtClean="0"/>
              <a:t>extra mile </a:t>
            </a:r>
            <a:r>
              <a:rPr lang="en-IN" dirty="0"/>
              <a:t>to instrument or probe the application. </a:t>
            </a:r>
            <a:endParaRPr lang="en-IN" dirty="0" smtClean="0"/>
          </a:p>
          <a:p>
            <a:pPr lvl="2">
              <a:lnSpc>
                <a:spcPct val="150000"/>
              </a:lnSpc>
              <a:buFont typeface="Arial" panose="020B0604020202020204" pitchFamily="34" charset="0"/>
              <a:buChar char="•"/>
            </a:pPr>
            <a:r>
              <a:rPr lang="en-IN" dirty="0" smtClean="0"/>
              <a:t>So </a:t>
            </a:r>
            <a:r>
              <a:rPr lang="en-IN" dirty="0"/>
              <a:t>it can evaluate each part of the </a:t>
            </a:r>
            <a:r>
              <a:rPr lang="en-IN" dirty="0" smtClean="0"/>
              <a:t>application and </a:t>
            </a:r>
            <a:r>
              <a:rPr lang="en-IN" dirty="0"/>
              <a:t>point to the underperforming areas, that is, the </a:t>
            </a:r>
            <a:r>
              <a:rPr lang="en-IN" dirty="0" err="1"/>
              <a:t>HotSpot</a:t>
            </a:r>
            <a:r>
              <a:rPr lang="en-IN" dirty="0"/>
              <a:t> areas.</a:t>
            </a:r>
          </a:p>
          <a:p>
            <a:pPr lvl="2">
              <a:lnSpc>
                <a:spcPct val="150000"/>
              </a:lnSpc>
              <a:buFont typeface="Arial" panose="020B0604020202020204" pitchFamily="34" charset="0"/>
              <a:buChar char="•"/>
            </a:pPr>
            <a:r>
              <a:rPr lang="en-IN" dirty="0"/>
              <a:t>All tools can be monitoring tools, but not all can be profiler tools.</a:t>
            </a:r>
          </a:p>
        </p:txBody>
      </p:sp>
    </p:spTree>
    <p:extLst>
      <p:ext uri="{BB962C8B-B14F-4D97-AF65-F5344CB8AC3E}">
        <p14:creationId xmlns:p14="http://schemas.microsoft.com/office/powerpoint/2010/main" val="3187040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Hotspot VM</a:t>
            </a:r>
            <a:endParaRPr lang="en-IN" dirty="0"/>
          </a:p>
        </p:txBody>
      </p:sp>
      <p:pic>
        <p:nvPicPr>
          <p:cNvPr id="9218" name="Picture 2" descr="hotspot-client-vm-and-server-v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11" y="2494080"/>
            <a:ext cx="7551834" cy="339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8406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83357"/>
          </a:xfrm>
        </p:spPr>
        <p:txBody>
          <a:bodyPr>
            <a:normAutofit fontScale="90000"/>
          </a:bodyPr>
          <a:lstStyle/>
          <a:p>
            <a:pPr algn="ctr"/>
            <a:r>
              <a:rPr lang="en-IN" b="1" dirty="0"/>
              <a:t>Profilers modes</a:t>
            </a:r>
            <a:endParaRPr lang="en-IN" dirty="0"/>
          </a:p>
        </p:txBody>
      </p:sp>
      <p:sp>
        <p:nvSpPr>
          <p:cNvPr id="3" name="Content Placeholder 2"/>
          <p:cNvSpPr>
            <a:spLocks noGrp="1"/>
          </p:cNvSpPr>
          <p:nvPr>
            <p:ph idx="1"/>
          </p:nvPr>
        </p:nvSpPr>
        <p:spPr>
          <a:xfrm>
            <a:off x="676656" y="1282890"/>
            <a:ext cx="10753725" cy="5240740"/>
          </a:xfrm>
        </p:spPr>
        <p:txBody>
          <a:bodyPr>
            <a:normAutofit/>
          </a:bodyPr>
          <a:lstStyle/>
          <a:p>
            <a:r>
              <a:rPr lang="en-IN" dirty="0"/>
              <a:t>Profilers can work on many different strategies, such as event based, instrumental </a:t>
            </a:r>
            <a:r>
              <a:rPr lang="en-IN" dirty="0" smtClean="0"/>
              <a:t>based and </a:t>
            </a:r>
            <a:r>
              <a:rPr lang="en-IN" dirty="0"/>
              <a:t>sampling (statistical) as follows:</a:t>
            </a:r>
          </a:p>
          <a:p>
            <a:r>
              <a:rPr lang="en-IN" b="1" dirty="0"/>
              <a:t>Event based</a:t>
            </a:r>
            <a:r>
              <a:rPr lang="en-IN" dirty="0"/>
              <a:t>: In event based, the profiler captures the application’s events. The</a:t>
            </a:r>
          </a:p>
          <a:p>
            <a:r>
              <a:rPr lang="en-IN" dirty="0"/>
              <a:t>events represent the methods’ calls, class loading, thread changes, and so on.</a:t>
            </a:r>
          </a:p>
          <a:p>
            <a:r>
              <a:rPr lang="en-IN" b="1" dirty="0"/>
              <a:t>Instrumental based</a:t>
            </a:r>
            <a:r>
              <a:rPr lang="en-IN" dirty="0"/>
              <a:t>: This method instruments the application with additional</a:t>
            </a:r>
          </a:p>
          <a:p>
            <a:r>
              <a:rPr lang="en-IN" dirty="0"/>
              <a:t>instructions to gather more information. This causes the highest impact on the</a:t>
            </a:r>
          </a:p>
          <a:p>
            <a:r>
              <a:rPr lang="en-IN" dirty="0"/>
              <a:t>application’s execution time compared to the other types.</a:t>
            </a:r>
          </a:p>
          <a:p>
            <a:r>
              <a:rPr lang="en-IN" b="1" dirty="0"/>
              <a:t>Sampling based (statistical)</a:t>
            </a:r>
            <a:r>
              <a:rPr lang="en-IN" dirty="0"/>
              <a:t>: This method probes the target program’s counter at</a:t>
            </a:r>
          </a:p>
          <a:p>
            <a:r>
              <a:rPr lang="en-IN" dirty="0"/>
              <a:t>regular intervals using operating system interrupts. Sampling profiles are less</a:t>
            </a:r>
          </a:p>
          <a:p>
            <a:r>
              <a:rPr lang="en-IN" dirty="0"/>
              <a:t>accurate but give the nearest normal execution time of the target application.</a:t>
            </a:r>
          </a:p>
        </p:txBody>
      </p:sp>
    </p:spTree>
    <p:extLst>
      <p:ext uri="{BB962C8B-B14F-4D97-AF65-F5344CB8AC3E}">
        <p14:creationId xmlns:p14="http://schemas.microsoft.com/office/powerpoint/2010/main" val="35456847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516" y="253872"/>
            <a:ext cx="10960069" cy="1812447"/>
          </a:xfrm>
        </p:spPr>
        <p:txBody>
          <a:bodyPr/>
          <a:lstStyle/>
          <a:p>
            <a:pPr algn="ctr"/>
            <a:r>
              <a:rPr lang="en-IN" dirty="0" smtClean="0"/>
              <a:t>Result of Tool</a:t>
            </a:r>
            <a:endParaRPr lang="en-IN" dirty="0"/>
          </a:p>
        </p:txBody>
      </p:sp>
      <p:pic>
        <p:nvPicPr>
          <p:cNvPr id="6" name="Picture 5"/>
          <p:cNvPicPr>
            <a:picLocks noChangeAspect="1"/>
          </p:cNvPicPr>
          <p:nvPr/>
        </p:nvPicPr>
        <p:blipFill>
          <a:blip r:embed="rId2"/>
          <a:stretch>
            <a:fillRect/>
          </a:stretch>
        </p:blipFill>
        <p:spPr>
          <a:xfrm>
            <a:off x="1637733" y="2210369"/>
            <a:ext cx="7368268" cy="4647631"/>
          </a:xfrm>
          <a:prstGeom prst="rect">
            <a:avLst/>
          </a:prstGeom>
        </p:spPr>
      </p:pic>
    </p:spTree>
    <p:extLst>
      <p:ext uri="{BB962C8B-B14F-4D97-AF65-F5344CB8AC3E}">
        <p14:creationId xmlns:p14="http://schemas.microsoft.com/office/powerpoint/2010/main" val="25743590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163773"/>
            <a:ext cx="10772775" cy="1214651"/>
          </a:xfrm>
        </p:spPr>
        <p:txBody>
          <a:bodyPr>
            <a:normAutofit/>
          </a:bodyPr>
          <a:lstStyle/>
          <a:p>
            <a:pPr algn="ctr"/>
            <a:r>
              <a:rPr lang="en-IN" sz="3600" b="1" dirty="0"/>
              <a:t>The monitoring tool for Java virtual </a:t>
            </a:r>
            <a:r>
              <a:rPr lang="en-IN" sz="3600" b="1" dirty="0" smtClean="0"/>
              <a:t>machine statistics</a:t>
            </a:r>
            <a:endParaRPr lang="en-IN" sz="3600" dirty="0"/>
          </a:p>
        </p:txBody>
      </p:sp>
      <p:sp>
        <p:nvSpPr>
          <p:cNvPr id="3" name="Content Placeholder 2"/>
          <p:cNvSpPr>
            <a:spLocks noGrp="1"/>
          </p:cNvSpPr>
          <p:nvPr>
            <p:ph idx="1"/>
          </p:nvPr>
        </p:nvSpPr>
        <p:spPr>
          <a:xfrm>
            <a:off x="676274" y="1801504"/>
            <a:ext cx="10753725" cy="2251880"/>
          </a:xfrm>
        </p:spPr>
        <p:txBody>
          <a:bodyPr/>
          <a:lstStyle/>
          <a:p>
            <a:r>
              <a:rPr lang="en-IN" dirty="0"/>
              <a:t>The </a:t>
            </a:r>
            <a:r>
              <a:rPr lang="en-IN" dirty="0" err="1"/>
              <a:t>jstat</a:t>
            </a:r>
            <a:r>
              <a:rPr lang="en-IN" dirty="0"/>
              <a:t> tool is used to gather some statistics about the Java virtual machine, mainly</a:t>
            </a:r>
          </a:p>
          <a:p>
            <a:r>
              <a:rPr lang="en-IN" dirty="0"/>
              <a:t>memory statistics, different spaces, loaded classes, garbage collections, and so on.</a:t>
            </a:r>
          </a:p>
          <a:p>
            <a:r>
              <a:rPr lang="en-IN" dirty="0"/>
              <a:t>The general syntax of this tool is as follows:</a:t>
            </a:r>
          </a:p>
          <a:p>
            <a:r>
              <a:rPr lang="en-IN" sz="2800" b="1" dirty="0" err="1">
                <a:solidFill>
                  <a:srgbClr val="FF0000"/>
                </a:solidFill>
              </a:rPr>
              <a:t>jstat</a:t>
            </a:r>
            <a:r>
              <a:rPr lang="en-IN" sz="2800" b="1" dirty="0">
                <a:solidFill>
                  <a:srgbClr val="FF0000"/>
                </a:solidFill>
              </a:rPr>
              <a:t> [ </a:t>
            </a:r>
            <a:r>
              <a:rPr lang="en-IN" sz="2800" b="1" dirty="0" err="1">
                <a:solidFill>
                  <a:srgbClr val="FF0000"/>
                </a:solidFill>
              </a:rPr>
              <a:t>generalOption</a:t>
            </a:r>
            <a:r>
              <a:rPr lang="en-IN" sz="2800" b="1" dirty="0">
                <a:solidFill>
                  <a:srgbClr val="FF0000"/>
                </a:solidFill>
              </a:rPr>
              <a:t> | </a:t>
            </a:r>
            <a:r>
              <a:rPr lang="en-IN" sz="2800" b="1" dirty="0" err="1">
                <a:solidFill>
                  <a:srgbClr val="FF0000"/>
                </a:solidFill>
              </a:rPr>
              <a:t>outputOptions</a:t>
            </a:r>
            <a:r>
              <a:rPr lang="en-IN" sz="2800" b="1" dirty="0">
                <a:solidFill>
                  <a:srgbClr val="FF0000"/>
                </a:solidFill>
              </a:rPr>
              <a:t> </a:t>
            </a:r>
            <a:r>
              <a:rPr lang="en-IN" sz="2800" b="1" dirty="0" err="1">
                <a:solidFill>
                  <a:srgbClr val="FF0000"/>
                </a:solidFill>
              </a:rPr>
              <a:t>vmid</a:t>
            </a:r>
            <a:r>
              <a:rPr lang="en-IN" sz="2800" b="1" dirty="0">
                <a:solidFill>
                  <a:srgbClr val="FF0000"/>
                </a:solidFill>
              </a:rPr>
              <a:t> [interval[</a:t>
            </a:r>
            <a:r>
              <a:rPr lang="en-IN" sz="2800" b="1" dirty="0" err="1">
                <a:solidFill>
                  <a:srgbClr val="FF0000"/>
                </a:solidFill>
              </a:rPr>
              <a:t>s|ms</a:t>
            </a:r>
            <a:r>
              <a:rPr lang="en-IN" sz="2800" b="1" dirty="0">
                <a:solidFill>
                  <a:srgbClr val="FF0000"/>
                </a:solidFill>
              </a:rPr>
              <a:t>] [count]] ]</a:t>
            </a:r>
          </a:p>
        </p:txBody>
      </p:sp>
    </p:spTree>
    <p:extLst>
      <p:ext uri="{BB962C8B-B14F-4D97-AF65-F5344CB8AC3E}">
        <p14:creationId xmlns:p14="http://schemas.microsoft.com/office/powerpoint/2010/main" val="6753785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163773"/>
            <a:ext cx="10772775" cy="1214651"/>
          </a:xfrm>
        </p:spPr>
        <p:txBody>
          <a:bodyPr>
            <a:normAutofit/>
          </a:bodyPr>
          <a:lstStyle/>
          <a:p>
            <a:pPr algn="ctr"/>
            <a:r>
              <a:rPr lang="en-IN" sz="3600" b="1" dirty="0"/>
              <a:t>The monitoring tool for Java virtual </a:t>
            </a:r>
            <a:r>
              <a:rPr lang="en-IN" sz="3600" b="1" dirty="0" smtClean="0"/>
              <a:t>machine statistics</a:t>
            </a:r>
            <a:endParaRPr lang="en-IN" sz="3600" dirty="0"/>
          </a:p>
        </p:txBody>
      </p:sp>
      <p:pic>
        <p:nvPicPr>
          <p:cNvPr id="5" name="Picture 4"/>
          <p:cNvPicPr>
            <a:picLocks noChangeAspect="1"/>
          </p:cNvPicPr>
          <p:nvPr/>
        </p:nvPicPr>
        <p:blipFill>
          <a:blip r:embed="rId2"/>
          <a:stretch>
            <a:fillRect/>
          </a:stretch>
        </p:blipFill>
        <p:spPr>
          <a:xfrm>
            <a:off x="982045" y="1047626"/>
            <a:ext cx="10610048" cy="5636203"/>
          </a:xfrm>
          <a:prstGeom prst="rect">
            <a:avLst/>
          </a:prstGeom>
        </p:spPr>
      </p:pic>
    </p:spTree>
    <p:extLst>
      <p:ext uri="{BB962C8B-B14F-4D97-AF65-F5344CB8AC3E}">
        <p14:creationId xmlns:p14="http://schemas.microsoft.com/office/powerpoint/2010/main" val="30607103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163773"/>
            <a:ext cx="10772775" cy="1214651"/>
          </a:xfrm>
        </p:spPr>
        <p:txBody>
          <a:bodyPr>
            <a:normAutofit/>
          </a:bodyPr>
          <a:lstStyle/>
          <a:p>
            <a:pPr algn="ctr"/>
            <a:r>
              <a:rPr lang="en-IN" sz="3600" b="1" dirty="0"/>
              <a:t>The monitoring tool for Java virtual </a:t>
            </a:r>
            <a:r>
              <a:rPr lang="en-IN" sz="3600" b="1" dirty="0" smtClean="0"/>
              <a:t>machine statistics</a:t>
            </a:r>
            <a:endParaRPr lang="en-IN" sz="3600" dirty="0"/>
          </a:p>
        </p:txBody>
      </p:sp>
      <p:pic>
        <p:nvPicPr>
          <p:cNvPr id="3" name="Picture 2"/>
          <p:cNvPicPr>
            <a:picLocks noChangeAspect="1"/>
          </p:cNvPicPr>
          <p:nvPr/>
        </p:nvPicPr>
        <p:blipFill>
          <a:blip r:embed="rId2"/>
          <a:stretch>
            <a:fillRect/>
          </a:stretch>
        </p:blipFill>
        <p:spPr>
          <a:xfrm>
            <a:off x="872316" y="1378424"/>
            <a:ext cx="10557683" cy="1972219"/>
          </a:xfrm>
          <a:prstGeom prst="rect">
            <a:avLst/>
          </a:prstGeom>
        </p:spPr>
      </p:pic>
      <p:pic>
        <p:nvPicPr>
          <p:cNvPr id="4" name="Picture 3"/>
          <p:cNvPicPr>
            <a:picLocks noChangeAspect="1"/>
          </p:cNvPicPr>
          <p:nvPr/>
        </p:nvPicPr>
        <p:blipFill>
          <a:blip r:embed="rId3"/>
          <a:stretch>
            <a:fillRect/>
          </a:stretch>
        </p:blipFill>
        <p:spPr>
          <a:xfrm>
            <a:off x="981499" y="2617846"/>
            <a:ext cx="10628360" cy="1465594"/>
          </a:xfrm>
          <a:prstGeom prst="rect">
            <a:avLst/>
          </a:prstGeom>
        </p:spPr>
      </p:pic>
      <p:pic>
        <p:nvPicPr>
          <p:cNvPr id="6" name="Picture 5"/>
          <p:cNvPicPr>
            <a:picLocks noChangeAspect="1"/>
          </p:cNvPicPr>
          <p:nvPr/>
        </p:nvPicPr>
        <p:blipFill>
          <a:blip r:embed="rId4"/>
          <a:stretch>
            <a:fillRect/>
          </a:stretch>
        </p:blipFill>
        <p:spPr>
          <a:xfrm>
            <a:off x="981499" y="4264377"/>
            <a:ext cx="10501413" cy="2116969"/>
          </a:xfrm>
          <a:prstGeom prst="rect">
            <a:avLst/>
          </a:prstGeom>
        </p:spPr>
      </p:pic>
    </p:spTree>
    <p:extLst>
      <p:ext uri="{BB962C8B-B14F-4D97-AF65-F5344CB8AC3E}">
        <p14:creationId xmlns:p14="http://schemas.microsoft.com/office/powerpoint/2010/main" val="15373462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152400"/>
            <a:ext cx="10772775" cy="1498600"/>
          </a:xfrm>
        </p:spPr>
        <p:txBody>
          <a:bodyPr>
            <a:normAutofit fontScale="90000"/>
          </a:bodyPr>
          <a:lstStyle/>
          <a:p>
            <a:r>
              <a:rPr lang="en-IN" b="1" dirty="0" smtClean="0"/>
              <a:t/>
            </a:r>
            <a:br>
              <a:rPr lang="en-IN" b="1" dirty="0" smtClean="0"/>
            </a:br>
            <a:r>
              <a:rPr lang="en-IN" b="1" dirty="0" smtClean="0"/>
              <a:t>The </a:t>
            </a:r>
            <a:r>
              <a:rPr lang="en-IN" b="1" dirty="0"/>
              <a:t>monitoring tool for Java virtual machine statistics</a:t>
            </a:r>
            <a:endParaRPr lang="en-IN" dirty="0"/>
          </a:p>
        </p:txBody>
      </p:sp>
      <p:sp>
        <p:nvSpPr>
          <p:cNvPr id="3" name="Content Placeholder 2"/>
          <p:cNvSpPr>
            <a:spLocks noGrp="1"/>
          </p:cNvSpPr>
          <p:nvPr>
            <p:ph idx="1"/>
          </p:nvPr>
        </p:nvSpPr>
        <p:spPr>
          <a:xfrm>
            <a:off x="676656" y="2011680"/>
            <a:ext cx="10753725" cy="3931920"/>
          </a:xfrm>
        </p:spPr>
        <p:txBody>
          <a:bodyPr>
            <a:normAutofit fontScale="70000" lnSpcReduction="20000"/>
          </a:bodyPr>
          <a:lstStyle/>
          <a:p>
            <a:pPr fontAlgn="base"/>
            <a:r>
              <a:rPr lang="en-IN" b="1" dirty="0"/>
              <a:t>S0C and S1C</a:t>
            </a:r>
            <a:r>
              <a:rPr lang="en-IN" dirty="0"/>
              <a:t>: This column shows the current size of the Survivor0 and Survivor1 areas in KB.</a:t>
            </a:r>
          </a:p>
          <a:p>
            <a:pPr fontAlgn="base"/>
            <a:r>
              <a:rPr lang="en-IN" b="1" dirty="0"/>
              <a:t>S0U and S1U</a:t>
            </a:r>
            <a:r>
              <a:rPr lang="en-IN" dirty="0"/>
              <a:t>: This column shows the current usage of the Survivor0 and Survivor1 areas in KB. Notice that one of the survivor areas are empty all the time.</a:t>
            </a:r>
          </a:p>
          <a:p>
            <a:pPr fontAlgn="base"/>
            <a:r>
              <a:rPr lang="en-IN" b="1" dirty="0"/>
              <a:t>EC and EU</a:t>
            </a:r>
            <a:r>
              <a:rPr lang="en-IN" dirty="0"/>
              <a:t>: These columns show the current size and usage of Eden space in KB. Note that EU size is increasing and as soon as it crosses the EC, Minor GC is called and EU size is decreased.</a:t>
            </a:r>
          </a:p>
          <a:p>
            <a:pPr fontAlgn="base"/>
            <a:r>
              <a:rPr lang="en-IN" b="1" dirty="0"/>
              <a:t>OC and OU</a:t>
            </a:r>
            <a:r>
              <a:rPr lang="en-IN" dirty="0"/>
              <a:t>: These columns show the current size and current usage of Old generation in KB.</a:t>
            </a:r>
          </a:p>
          <a:p>
            <a:pPr fontAlgn="base"/>
            <a:r>
              <a:rPr lang="en-IN" b="1" dirty="0"/>
              <a:t>PC and PU</a:t>
            </a:r>
            <a:r>
              <a:rPr lang="en-IN" dirty="0"/>
              <a:t>: These columns show the current size and current usage of Perm Gen in KB.</a:t>
            </a:r>
          </a:p>
          <a:p>
            <a:pPr fontAlgn="base"/>
            <a:r>
              <a:rPr lang="en-IN" b="1" dirty="0"/>
              <a:t>YGC and YGCT</a:t>
            </a:r>
            <a:r>
              <a:rPr lang="en-IN" dirty="0"/>
              <a:t>: YGC column displays the number of GC event occurred in young generation. YGCT column displays the accumulated time for GC operations for Young generation. Notice that both of them are increased in the same row where EU value is dropped because of minor GC.</a:t>
            </a:r>
          </a:p>
          <a:p>
            <a:pPr fontAlgn="base"/>
            <a:r>
              <a:rPr lang="en-IN" b="1" dirty="0"/>
              <a:t>FGC and FGCT</a:t>
            </a:r>
            <a:r>
              <a:rPr lang="en-IN" dirty="0"/>
              <a:t>: FGC column displays the number of Full GC event occurred. FGCT column displays the accumulated time for Full GC operations. Notice that Full GC time is too high when compared to young generation GC timings.</a:t>
            </a:r>
          </a:p>
          <a:p>
            <a:pPr fontAlgn="base"/>
            <a:r>
              <a:rPr lang="en-IN" b="1" dirty="0"/>
              <a:t>GCT</a:t>
            </a:r>
            <a:r>
              <a:rPr lang="en-IN" dirty="0"/>
              <a:t>: This column displays the total accumulated time for GC operations. Notice that it’s sum of YGCT and FGCT column values.</a:t>
            </a:r>
          </a:p>
          <a:p>
            <a:endParaRPr lang="en-IN" dirty="0"/>
          </a:p>
        </p:txBody>
      </p:sp>
    </p:spTree>
    <p:extLst>
      <p:ext uri="{BB962C8B-B14F-4D97-AF65-F5344CB8AC3E}">
        <p14:creationId xmlns:p14="http://schemas.microsoft.com/office/powerpoint/2010/main" val="1465436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171987"/>
            <a:ext cx="10772775" cy="1179141"/>
          </a:xfrm>
        </p:spPr>
        <p:txBody>
          <a:bodyPr/>
          <a:lstStyle/>
          <a:p>
            <a:pPr algn="ctr"/>
            <a:r>
              <a:rPr lang="en-IN" b="1" dirty="0"/>
              <a:t>The JVM memory map tool</a:t>
            </a:r>
            <a:endParaRPr lang="en-IN" dirty="0"/>
          </a:p>
        </p:txBody>
      </p:sp>
      <p:sp>
        <p:nvSpPr>
          <p:cNvPr id="3" name="Content Placeholder 2"/>
          <p:cNvSpPr>
            <a:spLocks noGrp="1"/>
          </p:cNvSpPr>
          <p:nvPr>
            <p:ph idx="1"/>
          </p:nvPr>
        </p:nvSpPr>
        <p:spPr>
          <a:xfrm>
            <a:off x="676656" y="1351129"/>
            <a:ext cx="10753725" cy="5227092"/>
          </a:xfrm>
        </p:spPr>
        <p:txBody>
          <a:bodyPr>
            <a:normAutofit fontScale="85000" lnSpcReduction="20000"/>
          </a:bodyPr>
          <a:lstStyle/>
          <a:p>
            <a:pPr>
              <a:lnSpc>
                <a:spcPct val="160000"/>
              </a:lnSpc>
            </a:pPr>
            <a:r>
              <a:rPr lang="en-IN" dirty="0"/>
              <a:t>The </a:t>
            </a:r>
            <a:r>
              <a:rPr lang="en-IN" dirty="0" err="1"/>
              <a:t>jmap</a:t>
            </a:r>
            <a:r>
              <a:rPr lang="en-IN" dirty="0"/>
              <a:t> tool is used to display memory information about any running Java process. </a:t>
            </a:r>
            <a:endParaRPr lang="en-IN" dirty="0" smtClean="0"/>
          </a:p>
          <a:p>
            <a:pPr>
              <a:lnSpc>
                <a:spcPct val="160000"/>
              </a:lnSpc>
            </a:pPr>
            <a:r>
              <a:rPr lang="en-IN" dirty="0" smtClean="0"/>
              <a:t>This can </a:t>
            </a:r>
            <a:r>
              <a:rPr lang="en-IN" dirty="0"/>
              <a:t>be also used to dump heap memory content. The usage of the tools with the syntax </a:t>
            </a:r>
            <a:r>
              <a:rPr lang="en-IN" dirty="0" smtClean="0"/>
              <a:t>is given </a:t>
            </a:r>
            <a:r>
              <a:rPr lang="en-IN" dirty="0"/>
              <a:t>as follows:</a:t>
            </a:r>
          </a:p>
          <a:p>
            <a:pPr>
              <a:lnSpc>
                <a:spcPct val="160000"/>
              </a:lnSpc>
            </a:pPr>
            <a:r>
              <a:rPr lang="en-IN" dirty="0"/>
              <a:t>The </a:t>
            </a:r>
            <a:r>
              <a:rPr lang="en-IN" dirty="0" err="1"/>
              <a:t>jmap</a:t>
            </a:r>
            <a:r>
              <a:rPr lang="en-IN" dirty="0"/>
              <a:t> tool will print all the shared object mappings. The syntax is as follows:</a:t>
            </a:r>
          </a:p>
          <a:p>
            <a:pPr>
              <a:lnSpc>
                <a:spcPct val="160000"/>
              </a:lnSpc>
            </a:pPr>
            <a:r>
              <a:rPr lang="en-IN" b="1" dirty="0" err="1"/>
              <a:t>jmap</a:t>
            </a:r>
            <a:r>
              <a:rPr lang="en-IN" b="1" dirty="0"/>
              <a:t> [ option ] </a:t>
            </a:r>
            <a:r>
              <a:rPr lang="en-IN" b="1" dirty="0" err="1" smtClean="0"/>
              <a:t>pid</a:t>
            </a:r>
            <a:r>
              <a:rPr lang="en-IN" b="1" dirty="0" smtClean="0"/>
              <a:t> &lt;</a:t>
            </a:r>
            <a:r>
              <a:rPr lang="en-IN" b="1" dirty="0"/>
              <a:t>no option&gt;</a:t>
            </a:r>
          </a:p>
          <a:p>
            <a:pPr>
              <a:lnSpc>
                <a:spcPct val="160000"/>
              </a:lnSpc>
            </a:pPr>
            <a:r>
              <a:rPr lang="en-IN" dirty="0"/>
              <a:t>The -dump parameter dumps the Java heap content in the </a:t>
            </a:r>
            <a:r>
              <a:rPr lang="en-IN" dirty="0" err="1"/>
              <a:t>hprof</a:t>
            </a:r>
            <a:r>
              <a:rPr lang="en-IN" dirty="0"/>
              <a:t> binary file format. </a:t>
            </a:r>
            <a:endParaRPr lang="en-IN" dirty="0" smtClean="0"/>
          </a:p>
          <a:p>
            <a:pPr>
              <a:lnSpc>
                <a:spcPct val="160000"/>
              </a:lnSpc>
            </a:pPr>
            <a:r>
              <a:rPr lang="en-IN" dirty="0" smtClean="0"/>
              <a:t>If the </a:t>
            </a:r>
            <a:r>
              <a:rPr lang="en-IN" dirty="0"/>
              <a:t>live </a:t>
            </a:r>
            <a:r>
              <a:rPr lang="en-IN" dirty="0" err="1"/>
              <a:t>suboption</a:t>
            </a:r>
            <a:r>
              <a:rPr lang="en-IN" dirty="0"/>
              <a:t> is specified, only the current live objects inside the heap </a:t>
            </a:r>
            <a:r>
              <a:rPr lang="en-IN" dirty="0" smtClean="0"/>
              <a:t>are dumped</a:t>
            </a:r>
            <a:r>
              <a:rPr lang="en-IN" dirty="0"/>
              <a:t>. </a:t>
            </a:r>
            <a:endParaRPr lang="en-IN" dirty="0" smtClean="0"/>
          </a:p>
          <a:p>
            <a:pPr>
              <a:lnSpc>
                <a:spcPct val="160000"/>
              </a:lnSpc>
            </a:pPr>
            <a:r>
              <a:rPr lang="en-IN" dirty="0" smtClean="0"/>
              <a:t>The </a:t>
            </a:r>
            <a:r>
              <a:rPr lang="en-IN" dirty="0"/>
              <a:t>syntax is as follows:</a:t>
            </a:r>
          </a:p>
          <a:p>
            <a:pPr>
              <a:lnSpc>
                <a:spcPct val="160000"/>
              </a:lnSpc>
            </a:pPr>
            <a:r>
              <a:rPr lang="en-IN" b="1" dirty="0"/>
              <a:t>-dump:[live,]format=</a:t>
            </a:r>
            <a:r>
              <a:rPr lang="en-IN" b="1" dirty="0" err="1"/>
              <a:t>b,file</a:t>
            </a:r>
            <a:r>
              <a:rPr lang="en-IN" b="1" dirty="0"/>
              <a:t>=&lt;filename&gt;</a:t>
            </a:r>
            <a:endParaRPr lang="en-IN" dirty="0"/>
          </a:p>
        </p:txBody>
      </p:sp>
    </p:spTree>
    <p:extLst>
      <p:ext uri="{BB962C8B-B14F-4D97-AF65-F5344CB8AC3E}">
        <p14:creationId xmlns:p14="http://schemas.microsoft.com/office/powerpoint/2010/main" val="18961860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171987"/>
            <a:ext cx="10772775" cy="1179141"/>
          </a:xfrm>
        </p:spPr>
        <p:txBody>
          <a:bodyPr/>
          <a:lstStyle/>
          <a:p>
            <a:pPr algn="ctr"/>
            <a:r>
              <a:rPr lang="en-IN" b="1" dirty="0"/>
              <a:t>The JVM memory map tool</a:t>
            </a:r>
            <a:endParaRPr lang="en-IN" dirty="0"/>
          </a:p>
        </p:txBody>
      </p:sp>
      <p:sp>
        <p:nvSpPr>
          <p:cNvPr id="3" name="Content Placeholder 2"/>
          <p:cNvSpPr>
            <a:spLocks noGrp="1"/>
          </p:cNvSpPr>
          <p:nvPr>
            <p:ph idx="1"/>
          </p:nvPr>
        </p:nvSpPr>
        <p:spPr>
          <a:xfrm>
            <a:off x="676656" y="1351129"/>
            <a:ext cx="10753725" cy="5227092"/>
          </a:xfrm>
        </p:spPr>
        <p:txBody>
          <a:bodyPr>
            <a:normAutofit/>
          </a:bodyPr>
          <a:lstStyle/>
          <a:p>
            <a:r>
              <a:rPr lang="en-IN" dirty="0"/>
              <a:t>The -</a:t>
            </a:r>
            <a:r>
              <a:rPr lang="en-IN" dirty="0" err="1"/>
              <a:t>finalizerinfo</a:t>
            </a:r>
            <a:r>
              <a:rPr lang="en-IN" dirty="0"/>
              <a:t> parameter displays information about objects waiting on</a:t>
            </a:r>
          </a:p>
          <a:p>
            <a:r>
              <a:rPr lang="en-IN" dirty="0"/>
              <a:t>finalization. The syntax is as follows:</a:t>
            </a:r>
          </a:p>
          <a:p>
            <a:r>
              <a:rPr lang="en-IN" b="1" dirty="0"/>
              <a:t>-</a:t>
            </a:r>
            <a:r>
              <a:rPr lang="en-IN" b="1" dirty="0" err="1"/>
              <a:t>finalizerinfo</a:t>
            </a:r>
            <a:endParaRPr lang="en-IN" b="1" dirty="0"/>
          </a:p>
          <a:p>
            <a:r>
              <a:rPr lang="en-IN" dirty="0"/>
              <a:t>The -heap parameter shows the heap summary. The following is the syntax for an</a:t>
            </a:r>
          </a:p>
          <a:p>
            <a:r>
              <a:rPr lang="en-IN" dirty="0"/>
              <a:t>algorithm used for GC, heap configuration, and heap generation usages:</a:t>
            </a:r>
          </a:p>
          <a:p>
            <a:r>
              <a:rPr lang="en-IN" b="1" dirty="0"/>
              <a:t>-heap</a:t>
            </a:r>
          </a:p>
          <a:p>
            <a:r>
              <a:rPr lang="en-IN" dirty="0"/>
              <a:t>The -</a:t>
            </a:r>
            <a:r>
              <a:rPr lang="en-IN" dirty="0" err="1"/>
              <a:t>histo</a:t>
            </a:r>
            <a:r>
              <a:rPr lang="en-IN" dirty="0"/>
              <a:t> parameter prints the heap histogram. For example, for each Java class,</a:t>
            </a:r>
          </a:p>
          <a:p>
            <a:r>
              <a:rPr lang="en-IN" dirty="0"/>
              <a:t>the tool will print the number of instances, occupied memory in bytes, and qualified</a:t>
            </a:r>
          </a:p>
          <a:p>
            <a:r>
              <a:rPr lang="en-IN" dirty="0"/>
              <a:t>class names. If the live </a:t>
            </a:r>
            <a:r>
              <a:rPr lang="en-IN" dirty="0" err="1"/>
              <a:t>suboption</a:t>
            </a:r>
            <a:r>
              <a:rPr lang="en-IN" dirty="0"/>
              <a:t> is specified, only the current live objects are</a:t>
            </a:r>
          </a:p>
          <a:p>
            <a:r>
              <a:rPr lang="en-IN" dirty="0"/>
              <a:t>counted. The syntax is as follows:</a:t>
            </a:r>
          </a:p>
          <a:p>
            <a:r>
              <a:rPr lang="en-IN" b="1" dirty="0"/>
              <a:t>-</a:t>
            </a:r>
            <a:r>
              <a:rPr lang="en-IN" b="1" dirty="0" err="1"/>
              <a:t>histo</a:t>
            </a:r>
            <a:r>
              <a:rPr lang="en-IN" b="1" dirty="0"/>
              <a:t>[:live]</a:t>
            </a:r>
            <a:endParaRPr lang="en-IN" dirty="0"/>
          </a:p>
        </p:txBody>
      </p:sp>
    </p:spTree>
    <p:extLst>
      <p:ext uri="{BB962C8B-B14F-4D97-AF65-F5344CB8AC3E}">
        <p14:creationId xmlns:p14="http://schemas.microsoft.com/office/powerpoint/2010/main" val="38815224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171987"/>
            <a:ext cx="10772775" cy="1179141"/>
          </a:xfrm>
        </p:spPr>
        <p:txBody>
          <a:bodyPr/>
          <a:lstStyle/>
          <a:p>
            <a:pPr algn="ctr"/>
            <a:r>
              <a:rPr lang="en-IN" b="1" dirty="0"/>
              <a:t>The JVM memory map tool</a:t>
            </a:r>
            <a:endParaRPr lang="en-IN" dirty="0"/>
          </a:p>
        </p:txBody>
      </p:sp>
      <p:sp>
        <p:nvSpPr>
          <p:cNvPr id="3" name="Content Placeholder 2"/>
          <p:cNvSpPr>
            <a:spLocks noGrp="1"/>
          </p:cNvSpPr>
          <p:nvPr>
            <p:ph idx="1"/>
          </p:nvPr>
        </p:nvSpPr>
        <p:spPr>
          <a:xfrm>
            <a:off x="676656" y="1351129"/>
            <a:ext cx="10753725" cy="5227092"/>
          </a:xfrm>
        </p:spPr>
        <p:txBody>
          <a:bodyPr>
            <a:normAutofit/>
          </a:bodyPr>
          <a:lstStyle/>
          <a:p>
            <a:r>
              <a:rPr lang="en-IN" dirty="0"/>
              <a:t>The -</a:t>
            </a:r>
            <a:r>
              <a:rPr lang="en-IN" dirty="0" err="1"/>
              <a:t>permstat</a:t>
            </a:r>
            <a:r>
              <a:rPr lang="en-IN" dirty="0"/>
              <a:t> parameter prints the class loader statistics of the heap permanent</a:t>
            </a:r>
          </a:p>
          <a:p>
            <a:r>
              <a:rPr lang="en-IN" dirty="0"/>
              <a:t>generation. </a:t>
            </a:r>
            <a:endParaRPr lang="en-IN" dirty="0" smtClean="0"/>
          </a:p>
          <a:p>
            <a:endParaRPr lang="en-IN" dirty="0"/>
          </a:p>
          <a:p>
            <a:r>
              <a:rPr lang="en-IN" dirty="0" smtClean="0"/>
              <a:t>For </a:t>
            </a:r>
            <a:r>
              <a:rPr lang="en-IN" dirty="0"/>
              <a:t>example, for each class loader, the tool will print its name, </a:t>
            </a:r>
            <a:r>
              <a:rPr lang="en-IN" dirty="0" err="1"/>
              <a:t>liveness</a:t>
            </a:r>
            <a:r>
              <a:rPr lang="en-IN" dirty="0"/>
              <a:t>,</a:t>
            </a:r>
          </a:p>
          <a:p>
            <a:r>
              <a:rPr lang="en-IN" dirty="0"/>
              <a:t>address, parent class loader, and number and size of classes it has loaded. </a:t>
            </a:r>
            <a:endParaRPr lang="en-IN" dirty="0" smtClean="0"/>
          </a:p>
          <a:p>
            <a:endParaRPr lang="en-IN" dirty="0"/>
          </a:p>
          <a:p>
            <a:r>
              <a:rPr lang="en-IN" dirty="0" smtClean="0"/>
              <a:t>Also</a:t>
            </a:r>
            <a:r>
              <a:rPr lang="en-IN" dirty="0"/>
              <a:t>, </a:t>
            </a:r>
            <a:r>
              <a:rPr lang="en-IN" dirty="0" smtClean="0"/>
              <a:t>the number </a:t>
            </a:r>
            <a:r>
              <a:rPr lang="en-IN" dirty="0"/>
              <a:t>and size of the interned strings are printed. </a:t>
            </a:r>
            <a:endParaRPr lang="en-IN" dirty="0" smtClean="0"/>
          </a:p>
          <a:p>
            <a:r>
              <a:rPr lang="en-IN" dirty="0" smtClean="0"/>
              <a:t>The </a:t>
            </a:r>
            <a:r>
              <a:rPr lang="en-IN" dirty="0"/>
              <a:t>syntax is as follows:</a:t>
            </a:r>
          </a:p>
          <a:p>
            <a:r>
              <a:rPr lang="en-IN" b="1" dirty="0"/>
              <a:t>-</a:t>
            </a:r>
            <a:r>
              <a:rPr lang="en-IN" b="1" dirty="0" err="1"/>
              <a:t>permstat</a:t>
            </a:r>
            <a:endParaRPr lang="en-IN" b="1" dirty="0"/>
          </a:p>
          <a:p>
            <a:r>
              <a:rPr lang="en-IN" dirty="0"/>
              <a:t>The -J parameter is used to pass different flags to the JVM. The syntax is as follows:</a:t>
            </a:r>
          </a:p>
          <a:p>
            <a:r>
              <a:rPr lang="en-IN" b="1" dirty="0"/>
              <a:t>-J&lt;flag&gt;</a:t>
            </a:r>
            <a:endParaRPr lang="en-IN" dirty="0"/>
          </a:p>
        </p:txBody>
      </p:sp>
    </p:spTree>
    <p:extLst>
      <p:ext uri="{BB962C8B-B14F-4D97-AF65-F5344CB8AC3E}">
        <p14:creationId xmlns:p14="http://schemas.microsoft.com/office/powerpoint/2010/main" val="32806399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The JVM memory map tool</a:t>
            </a:r>
            <a:endParaRPr lang="en-IN" dirty="0"/>
          </a:p>
        </p:txBody>
      </p:sp>
      <p:sp>
        <p:nvSpPr>
          <p:cNvPr id="6" name="Content Placeholder 5"/>
          <p:cNvSpPr>
            <a:spLocks noGrp="1"/>
          </p:cNvSpPr>
          <p:nvPr>
            <p:ph idx="1"/>
          </p:nvPr>
        </p:nvSpPr>
        <p:spPr/>
        <p:txBody>
          <a:bodyPr/>
          <a:lstStyle/>
          <a:p>
            <a:r>
              <a:rPr lang="en-IN" b="1" dirty="0" smtClean="0"/>
              <a:t>//</a:t>
            </a:r>
            <a:r>
              <a:rPr lang="en-IN" b="1" dirty="0" err="1" smtClean="0"/>
              <a:t>jmap</a:t>
            </a:r>
            <a:r>
              <a:rPr lang="en-IN" b="1" dirty="0" smtClean="0"/>
              <a:t> </a:t>
            </a:r>
            <a:r>
              <a:rPr lang="en-IN" b="1" dirty="0"/>
              <a:t>-heap </a:t>
            </a:r>
            <a:r>
              <a:rPr lang="en-IN" b="1" dirty="0" smtClean="0"/>
              <a:t>2296</a:t>
            </a:r>
          </a:p>
          <a:p>
            <a:r>
              <a:rPr lang="en-IN" b="1" dirty="0" err="1"/>
              <a:t>jmap</a:t>
            </a:r>
            <a:r>
              <a:rPr lang="en-IN" b="1" dirty="0"/>
              <a:t> -</a:t>
            </a:r>
            <a:r>
              <a:rPr lang="en-IN" b="1" dirty="0" err="1" smtClean="0"/>
              <a:t>dump:live,format</a:t>
            </a:r>
            <a:r>
              <a:rPr lang="en-IN" b="1" dirty="0" smtClean="0"/>
              <a:t>=</a:t>
            </a:r>
            <a:r>
              <a:rPr lang="en-IN" b="1" dirty="0" err="1" smtClean="0"/>
              <a:t>b,file</a:t>
            </a:r>
            <a:r>
              <a:rPr lang="en-IN" b="1" dirty="0" smtClean="0"/>
              <a:t>=</a:t>
            </a:r>
            <a:r>
              <a:rPr lang="en-IN" b="1" dirty="0" err="1" smtClean="0"/>
              <a:t>mydump</a:t>
            </a:r>
            <a:r>
              <a:rPr lang="en-IN" b="1" dirty="0" smtClean="0"/>
              <a:t> </a:t>
            </a:r>
            <a:r>
              <a:rPr lang="en-IN" b="1" dirty="0"/>
              <a:t>1668</a:t>
            </a:r>
            <a:endParaRPr lang="en-IN" dirty="0"/>
          </a:p>
        </p:txBody>
      </p:sp>
    </p:spTree>
    <p:extLst>
      <p:ext uri="{BB962C8B-B14F-4D97-AF65-F5344CB8AC3E}">
        <p14:creationId xmlns:p14="http://schemas.microsoft.com/office/powerpoint/2010/main" val="11302385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title"/>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Image title"/>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99" y="320675"/>
            <a:ext cx="11521175" cy="6353080"/>
          </a:xfrm>
          <a:prstGeom prst="rect">
            <a:avLst/>
          </a:prstGeom>
        </p:spPr>
      </p:pic>
    </p:spTree>
    <p:extLst>
      <p:ext uri="{BB962C8B-B14F-4D97-AF65-F5344CB8AC3E}">
        <p14:creationId xmlns:p14="http://schemas.microsoft.com/office/powerpoint/2010/main" val="6510210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171987"/>
            <a:ext cx="10772775" cy="1179141"/>
          </a:xfrm>
        </p:spPr>
        <p:txBody>
          <a:bodyPr/>
          <a:lstStyle/>
          <a:p>
            <a:pPr algn="ctr"/>
            <a:r>
              <a:rPr lang="en-IN" b="1" dirty="0"/>
              <a:t>The JVM memory map tool</a:t>
            </a:r>
            <a:endParaRPr lang="en-IN" dirty="0"/>
          </a:p>
        </p:txBody>
      </p:sp>
      <p:pic>
        <p:nvPicPr>
          <p:cNvPr id="5" name="Picture 4"/>
          <p:cNvPicPr>
            <a:picLocks noChangeAspect="1"/>
          </p:cNvPicPr>
          <p:nvPr/>
        </p:nvPicPr>
        <p:blipFill>
          <a:blip r:embed="rId2"/>
          <a:stretch>
            <a:fillRect/>
          </a:stretch>
        </p:blipFill>
        <p:spPr>
          <a:xfrm>
            <a:off x="1635469" y="1351128"/>
            <a:ext cx="8817048" cy="4979039"/>
          </a:xfrm>
          <a:prstGeom prst="rect">
            <a:avLst/>
          </a:prstGeom>
        </p:spPr>
      </p:pic>
    </p:spTree>
    <p:extLst>
      <p:ext uri="{BB962C8B-B14F-4D97-AF65-F5344CB8AC3E}">
        <p14:creationId xmlns:p14="http://schemas.microsoft.com/office/powerpoint/2010/main" val="26258035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824300"/>
          </a:xfrm>
        </p:spPr>
        <p:txBody>
          <a:bodyPr/>
          <a:lstStyle/>
          <a:p>
            <a:pPr algn="ctr"/>
            <a:r>
              <a:rPr lang="en-IN" dirty="0" smtClean="0"/>
              <a:t>Memory Leak</a:t>
            </a:r>
            <a:endParaRPr lang="en-IN" dirty="0"/>
          </a:p>
        </p:txBody>
      </p:sp>
      <p:pic>
        <p:nvPicPr>
          <p:cNvPr id="4" name="Picture 3"/>
          <p:cNvPicPr>
            <a:picLocks noChangeAspect="1"/>
          </p:cNvPicPr>
          <p:nvPr/>
        </p:nvPicPr>
        <p:blipFill>
          <a:blip r:embed="rId2"/>
          <a:stretch>
            <a:fillRect/>
          </a:stretch>
        </p:blipFill>
        <p:spPr>
          <a:xfrm>
            <a:off x="1000763" y="1323833"/>
            <a:ext cx="10085695" cy="5341870"/>
          </a:xfrm>
          <a:prstGeom prst="rect">
            <a:avLst/>
          </a:prstGeom>
        </p:spPr>
      </p:pic>
    </p:spTree>
    <p:extLst>
      <p:ext uri="{BB962C8B-B14F-4D97-AF65-F5344CB8AC3E}">
        <p14:creationId xmlns:p14="http://schemas.microsoft.com/office/powerpoint/2010/main" val="31311442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824300"/>
          </a:xfrm>
        </p:spPr>
        <p:txBody>
          <a:bodyPr/>
          <a:lstStyle/>
          <a:p>
            <a:pPr algn="ctr"/>
            <a:r>
              <a:rPr lang="en-IN" dirty="0" smtClean="0"/>
              <a:t>Memory Leak</a:t>
            </a:r>
            <a:endParaRPr lang="en-IN" dirty="0"/>
          </a:p>
        </p:txBody>
      </p:sp>
      <p:pic>
        <p:nvPicPr>
          <p:cNvPr id="3" name="Picture 2"/>
          <p:cNvPicPr>
            <a:picLocks noChangeAspect="1"/>
          </p:cNvPicPr>
          <p:nvPr/>
        </p:nvPicPr>
        <p:blipFill>
          <a:blip r:embed="rId2"/>
          <a:stretch>
            <a:fillRect/>
          </a:stretch>
        </p:blipFill>
        <p:spPr>
          <a:xfrm>
            <a:off x="1560473" y="1221407"/>
            <a:ext cx="8966276" cy="5318779"/>
          </a:xfrm>
          <a:prstGeom prst="rect">
            <a:avLst/>
          </a:prstGeom>
        </p:spPr>
      </p:pic>
    </p:spTree>
    <p:extLst>
      <p:ext uri="{BB962C8B-B14F-4D97-AF65-F5344CB8AC3E}">
        <p14:creationId xmlns:p14="http://schemas.microsoft.com/office/powerpoint/2010/main" val="30852020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130" y="353482"/>
            <a:ext cx="10772775" cy="997646"/>
          </a:xfrm>
        </p:spPr>
        <p:txBody>
          <a:bodyPr/>
          <a:lstStyle/>
          <a:p>
            <a:pPr algn="ctr"/>
            <a:r>
              <a:rPr lang="en-IN" b="1" dirty="0"/>
              <a:t>The Java heap analysis tool</a:t>
            </a:r>
            <a:endParaRPr lang="en-IN" dirty="0"/>
          </a:p>
        </p:txBody>
      </p:sp>
      <p:sp>
        <p:nvSpPr>
          <p:cNvPr id="3" name="Content Placeholder 2"/>
          <p:cNvSpPr>
            <a:spLocks noGrp="1"/>
          </p:cNvSpPr>
          <p:nvPr>
            <p:ph idx="1"/>
          </p:nvPr>
        </p:nvSpPr>
        <p:spPr/>
        <p:txBody>
          <a:bodyPr/>
          <a:lstStyle/>
          <a:p>
            <a:r>
              <a:rPr lang="en-IN" dirty="0"/>
              <a:t>The </a:t>
            </a:r>
            <a:r>
              <a:rPr lang="en-IN" dirty="0" err="1"/>
              <a:t>jhat</a:t>
            </a:r>
            <a:r>
              <a:rPr lang="en-IN" dirty="0"/>
              <a:t> tool is used to </a:t>
            </a:r>
            <a:r>
              <a:rPr lang="en-IN" dirty="0" err="1"/>
              <a:t>analyze</a:t>
            </a:r>
            <a:r>
              <a:rPr lang="en-IN" dirty="0"/>
              <a:t> the heap dumps. The syntax looks like the following</a:t>
            </a:r>
          </a:p>
          <a:p>
            <a:r>
              <a:rPr lang="en-IN" dirty="0"/>
              <a:t>code:</a:t>
            </a:r>
          </a:p>
          <a:p>
            <a:r>
              <a:rPr lang="en-IN" b="1" dirty="0" err="1"/>
              <a:t>jhat</a:t>
            </a:r>
            <a:r>
              <a:rPr lang="en-IN" b="1" dirty="0"/>
              <a:t> [ options ] &lt;heap-dump-file</a:t>
            </a:r>
            <a:r>
              <a:rPr lang="en-IN" b="1" dirty="0" smtClean="0"/>
              <a:t>&gt;</a:t>
            </a:r>
          </a:p>
          <a:p>
            <a:endParaRPr lang="en-IN" b="1" dirty="0"/>
          </a:p>
          <a:p>
            <a:r>
              <a:rPr lang="en-IN" b="1" dirty="0" err="1"/>
              <a:t>jhat</a:t>
            </a:r>
            <a:r>
              <a:rPr lang="en-IN" b="1" dirty="0"/>
              <a:t> </a:t>
            </a:r>
            <a:r>
              <a:rPr lang="en-IN" b="1" dirty="0" err="1" smtClean="0"/>
              <a:t>mydump</a:t>
            </a:r>
            <a:endParaRPr lang="en-IN" b="1" dirty="0" smtClean="0"/>
          </a:p>
          <a:p>
            <a:endParaRPr lang="en-IN" b="1" dirty="0"/>
          </a:p>
          <a:p>
            <a:r>
              <a:rPr lang="en-IN" dirty="0"/>
              <a:t>Now, open the following URL using your browser:</a:t>
            </a:r>
          </a:p>
          <a:p>
            <a:r>
              <a:rPr lang="en-IN" dirty="0"/>
              <a:t>http://localhost:7000/</a:t>
            </a:r>
          </a:p>
        </p:txBody>
      </p:sp>
    </p:spTree>
    <p:extLst>
      <p:ext uri="{BB962C8B-B14F-4D97-AF65-F5344CB8AC3E}">
        <p14:creationId xmlns:p14="http://schemas.microsoft.com/office/powerpoint/2010/main" val="331255845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130" y="353482"/>
            <a:ext cx="10772775" cy="997646"/>
          </a:xfrm>
        </p:spPr>
        <p:txBody>
          <a:bodyPr/>
          <a:lstStyle/>
          <a:p>
            <a:pPr algn="ctr"/>
            <a:r>
              <a:rPr lang="en-IN" b="1" dirty="0"/>
              <a:t>The Java heap analysis tool</a:t>
            </a:r>
            <a:endParaRPr lang="en-IN" dirty="0"/>
          </a:p>
        </p:txBody>
      </p:sp>
      <p:pic>
        <p:nvPicPr>
          <p:cNvPr id="5" name="Picture 4"/>
          <p:cNvPicPr>
            <a:picLocks noChangeAspect="1"/>
          </p:cNvPicPr>
          <p:nvPr/>
        </p:nvPicPr>
        <p:blipFill>
          <a:blip r:embed="rId2"/>
          <a:stretch>
            <a:fillRect/>
          </a:stretch>
        </p:blipFill>
        <p:spPr>
          <a:xfrm>
            <a:off x="977660" y="1214650"/>
            <a:ext cx="9751753" cy="5506872"/>
          </a:xfrm>
          <a:prstGeom prst="rect">
            <a:avLst/>
          </a:prstGeom>
        </p:spPr>
      </p:pic>
    </p:spTree>
    <p:extLst>
      <p:ext uri="{BB962C8B-B14F-4D97-AF65-F5344CB8AC3E}">
        <p14:creationId xmlns:p14="http://schemas.microsoft.com/office/powerpoint/2010/main" val="117414880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656" y="144691"/>
            <a:ext cx="10772775" cy="1424802"/>
          </a:xfrm>
        </p:spPr>
        <p:txBody>
          <a:bodyPr>
            <a:normAutofit/>
          </a:bodyPr>
          <a:lstStyle/>
          <a:p>
            <a:pPr algn="ctr"/>
            <a:r>
              <a:rPr lang="en-IN" sz="3200" b="1" dirty="0"/>
              <a:t>The Java monitoring and management console tool</a:t>
            </a:r>
            <a:endParaRPr lang="en-IN" sz="3200" dirty="0"/>
          </a:p>
        </p:txBody>
      </p:sp>
      <p:sp>
        <p:nvSpPr>
          <p:cNvPr id="3" name="Content Placeholder 2"/>
          <p:cNvSpPr>
            <a:spLocks noGrp="1"/>
          </p:cNvSpPr>
          <p:nvPr>
            <p:ph idx="1"/>
          </p:nvPr>
        </p:nvSpPr>
        <p:spPr/>
        <p:txBody>
          <a:bodyPr/>
          <a:lstStyle/>
          <a:p>
            <a:r>
              <a:rPr lang="en-IN" dirty="0"/>
              <a:t>The </a:t>
            </a:r>
            <a:r>
              <a:rPr lang="en-IN" dirty="0" err="1"/>
              <a:t>jconsole</a:t>
            </a:r>
            <a:r>
              <a:rPr lang="en-IN" dirty="0"/>
              <a:t> tool is a good profiling tool with a graphical user interface that enables </a:t>
            </a:r>
            <a:r>
              <a:rPr lang="en-IN" dirty="0" smtClean="0"/>
              <a:t>us to </a:t>
            </a:r>
            <a:r>
              <a:rPr lang="en-IN" dirty="0"/>
              <a:t>monitor and manage the Java applications and virtual machines on a local or </a:t>
            </a:r>
            <a:r>
              <a:rPr lang="en-IN" dirty="0" smtClean="0"/>
              <a:t>remote host</a:t>
            </a:r>
            <a:r>
              <a:rPr lang="en-IN" dirty="0"/>
              <a:t>.</a:t>
            </a:r>
          </a:p>
          <a:p>
            <a:r>
              <a:rPr lang="en-IN" dirty="0"/>
              <a:t>The command syntax looks as follows:</a:t>
            </a:r>
          </a:p>
          <a:p>
            <a:r>
              <a:rPr lang="en-IN" b="1" dirty="0" err="1"/>
              <a:t>jconsole</a:t>
            </a:r>
            <a:r>
              <a:rPr lang="en-IN" b="1" dirty="0"/>
              <a:t> [ options ] [ connection… ]</a:t>
            </a:r>
            <a:endParaRPr lang="en-IN" dirty="0"/>
          </a:p>
        </p:txBody>
      </p:sp>
    </p:spTree>
    <p:extLst>
      <p:ext uri="{BB962C8B-B14F-4D97-AF65-F5344CB8AC3E}">
        <p14:creationId xmlns:p14="http://schemas.microsoft.com/office/powerpoint/2010/main" val="19581796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199282"/>
            <a:ext cx="10772775" cy="892539"/>
          </a:xfrm>
        </p:spPr>
        <p:txBody>
          <a:bodyPr/>
          <a:lstStyle/>
          <a:p>
            <a:pPr algn="ctr"/>
            <a:r>
              <a:rPr lang="en-IN" b="1" dirty="0"/>
              <a:t>Oracle Java Mission Control</a:t>
            </a:r>
            <a:endParaRPr lang="en-IN" dirty="0"/>
          </a:p>
        </p:txBody>
      </p:sp>
      <p:pic>
        <p:nvPicPr>
          <p:cNvPr id="5" name="Picture 4"/>
          <p:cNvPicPr>
            <a:picLocks noChangeAspect="1"/>
          </p:cNvPicPr>
          <p:nvPr/>
        </p:nvPicPr>
        <p:blipFill>
          <a:blip r:embed="rId2"/>
          <a:stretch>
            <a:fillRect/>
          </a:stretch>
        </p:blipFill>
        <p:spPr>
          <a:xfrm>
            <a:off x="798515" y="996286"/>
            <a:ext cx="11172846" cy="6309372"/>
          </a:xfrm>
          <a:prstGeom prst="rect">
            <a:avLst/>
          </a:prstGeom>
        </p:spPr>
      </p:pic>
    </p:spTree>
    <p:extLst>
      <p:ext uri="{BB962C8B-B14F-4D97-AF65-F5344CB8AC3E}">
        <p14:creationId xmlns:p14="http://schemas.microsoft.com/office/powerpoint/2010/main" val="110600743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606" y="199282"/>
            <a:ext cx="10772775" cy="892539"/>
          </a:xfrm>
        </p:spPr>
        <p:txBody>
          <a:bodyPr/>
          <a:lstStyle/>
          <a:p>
            <a:pPr algn="ctr"/>
            <a:r>
              <a:rPr lang="en-IN" b="1" dirty="0"/>
              <a:t>Oracle Java Mission Control</a:t>
            </a:r>
            <a:endParaRPr lang="en-IN" dirty="0"/>
          </a:p>
        </p:txBody>
      </p:sp>
      <p:pic>
        <p:nvPicPr>
          <p:cNvPr id="4" name="Picture 3"/>
          <p:cNvPicPr>
            <a:picLocks noChangeAspect="1"/>
          </p:cNvPicPr>
          <p:nvPr/>
        </p:nvPicPr>
        <p:blipFill>
          <a:blip r:embed="rId2"/>
          <a:stretch>
            <a:fillRect/>
          </a:stretch>
        </p:blipFill>
        <p:spPr>
          <a:xfrm>
            <a:off x="1351128" y="1295517"/>
            <a:ext cx="9662615" cy="5560070"/>
          </a:xfrm>
          <a:prstGeom prst="rect">
            <a:avLst/>
          </a:prstGeom>
        </p:spPr>
      </p:pic>
      <p:sp>
        <p:nvSpPr>
          <p:cNvPr id="3" name="TextBox 2"/>
          <p:cNvSpPr txBox="1"/>
          <p:nvPr/>
        </p:nvSpPr>
        <p:spPr>
          <a:xfrm>
            <a:off x="2690367" y="5691115"/>
            <a:ext cx="6617405" cy="646331"/>
          </a:xfrm>
          <a:prstGeom prst="rect">
            <a:avLst/>
          </a:prstGeom>
          <a:noFill/>
        </p:spPr>
        <p:txBody>
          <a:bodyPr wrap="square" rtlCol="0">
            <a:spAutoFit/>
          </a:bodyPr>
          <a:lstStyle/>
          <a:p>
            <a:r>
              <a:rPr lang="en-IN" b="1" dirty="0">
                <a:solidFill>
                  <a:srgbClr val="FF0000"/>
                </a:solidFill>
              </a:rPr>
              <a:t>-XX:+</a:t>
            </a:r>
            <a:r>
              <a:rPr lang="en-IN" b="1" dirty="0" err="1">
                <a:solidFill>
                  <a:srgbClr val="FF0000"/>
                </a:solidFill>
              </a:rPr>
              <a:t>UnlockCommercialFeatures</a:t>
            </a:r>
            <a:r>
              <a:rPr lang="en-IN" b="1" dirty="0">
                <a:solidFill>
                  <a:srgbClr val="FF0000"/>
                </a:solidFill>
              </a:rPr>
              <a:t> -XX:+</a:t>
            </a:r>
            <a:r>
              <a:rPr lang="en-IN" b="1" dirty="0" err="1">
                <a:solidFill>
                  <a:srgbClr val="FF0000"/>
                </a:solidFill>
              </a:rPr>
              <a:t>FlightRecorder</a:t>
            </a:r>
            <a:r>
              <a:rPr lang="en-IN" b="1" dirty="0">
                <a:solidFill>
                  <a:srgbClr val="FF0000"/>
                </a:solidFill>
              </a:rPr>
              <a:t> -</a:t>
            </a:r>
          </a:p>
          <a:p>
            <a:r>
              <a:rPr lang="en-IN" b="1" dirty="0" err="1">
                <a:solidFill>
                  <a:srgbClr val="FF0000"/>
                </a:solidFill>
              </a:rPr>
              <a:t>XX:StartFlightRecording</a:t>
            </a:r>
            <a:r>
              <a:rPr lang="en-IN" b="1" dirty="0">
                <a:solidFill>
                  <a:srgbClr val="FF0000"/>
                </a:solidFill>
              </a:rPr>
              <a:t>=duration=30s,filename=d:/recording.jfr</a:t>
            </a:r>
            <a:r>
              <a:rPr lang="en-IN" b="1" dirty="0" smtClean="0">
                <a:solidFill>
                  <a:srgbClr val="FF0000"/>
                </a:solidFill>
              </a:rPr>
              <a:t> </a:t>
            </a:r>
            <a:endParaRPr lang="en-IN" b="1" dirty="0">
              <a:solidFill>
                <a:srgbClr val="FF0000"/>
              </a:solidFill>
            </a:endParaRPr>
          </a:p>
        </p:txBody>
      </p:sp>
    </p:spTree>
    <p:extLst>
      <p:ext uri="{BB962C8B-B14F-4D97-AF65-F5344CB8AC3E}">
        <p14:creationId xmlns:p14="http://schemas.microsoft.com/office/powerpoint/2010/main" val="42240829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48" y="-6749"/>
            <a:ext cx="10772775" cy="1658198"/>
          </a:xfrm>
        </p:spPr>
        <p:txBody>
          <a:bodyPr/>
          <a:lstStyle/>
          <a:p>
            <a:pPr algn="ctr"/>
            <a:r>
              <a:rPr lang="en-IN" dirty="0" smtClean="0"/>
              <a:t>JVM Monitor</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603" y="1301234"/>
            <a:ext cx="8761863" cy="5556766"/>
          </a:xfrm>
          <a:prstGeom prst="rect">
            <a:avLst/>
          </a:prstGeom>
        </p:spPr>
      </p:pic>
      <p:sp>
        <p:nvSpPr>
          <p:cNvPr id="3" name="TextBox 2"/>
          <p:cNvSpPr txBox="1"/>
          <p:nvPr/>
        </p:nvSpPr>
        <p:spPr>
          <a:xfrm>
            <a:off x="4421875" y="2456597"/>
            <a:ext cx="3609706" cy="369332"/>
          </a:xfrm>
          <a:prstGeom prst="rect">
            <a:avLst/>
          </a:prstGeom>
          <a:noFill/>
        </p:spPr>
        <p:txBody>
          <a:bodyPr wrap="none" rtlCol="0">
            <a:spAutoFit/>
          </a:bodyPr>
          <a:lstStyle/>
          <a:p>
            <a:r>
              <a:rPr lang="en-IN" dirty="0" smtClean="0"/>
              <a:t>Test and Performance Tools Platform</a:t>
            </a:r>
            <a:endParaRPr lang="en-IN" dirty="0"/>
          </a:p>
        </p:txBody>
      </p:sp>
    </p:spTree>
    <p:extLst>
      <p:ext uri="{BB962C8B-B14F-4D97-AF65-F5344CB8AC3E}">
        <p14:creationId xmlns:p14="http://schemas.microsoft.com/office/powerpoint/2010/main" val="27558023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48" y="-6749"/>
            <a:ext cx="10772775" cy="1658198"/>
          </a:xfrm>
        </p:spPr>
        <p:txBody>
          <a:bodyPr/>
          <a:lstStyle/>
          <a:p>
            <a:pPr algn="ctr"/>
            <a:r>
              <a:rPr lang="en-IN" dirty="0" smtClean="0"/>
              <a:t>JVM Monitor</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2825" y="1892492"/>
            <a:ext cx="6006349" cy="3073016"/>
          </a:xfrm>
          <a:prstGeom prst="rect">
            <a:avLst/>
          </a:prstGeom>
        </p:spPr>
      </p:pic>
    </p:spTree>
    <p:extLst>
      <p:ext uri="{BB962C8B-B14F-4D97-AF65-F5344CB8AC3E}">
        <p14:creationId xmlns:p14="http://schemas.microsoft.com/office/powerpoint/2010/main" val="14671357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(JVM) Memory Model</a:t>
            </a:r>
            <a:br>
              <a:rPr lang="en-IN" dirty="0"/>
            </a:br>
            <a:endParaRPr lang="en-IN" dirty="0"/>
          </a:p>
        </p:txBody>
      </p:sp>
      <p:pic>
        <p:nvPicPr>
          <p:cNvPr id="1026" name="Picture 2" descr="http://1988780851.rsc.cdn77.org/wp-content/uploads/2014/05/Java-Memory-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619510"/>
            <a:ext cx="1104900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1380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48" y="-6749"/>
            <a:ext cx="10772775" cy="1658198"/>
          </a:xfrm>
        </p:spPr>
        <p:txBody>
          <a:bodyPr/>
          <a:lstStyle/>
          <a:p>
            <a:pPr algn="ctr"/>
            <a:r>
              <a:rPr lang="en-IN" dirty="0" smtClean="0"/>
              <a:t>JVM Monitor</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552" y="1809952"/>
            <a:ext cx="6350575" cy="3445524"/>
          </a:xfrm>
          <a:prstGeom prst="rect">
            <a:avLst/>
          </a:prstGeom>
        </p:spPr>
      </p:pic>
    </p:spTree>
    <p:extLst>
      <p:ext uri="{BB962C8B-B14F-4D97-AF65-F5344CB8AC3E}">
        <p14:creationId xmlns:p14="http://schemas.microsoft.com/office/powerpoint/2010/main" val="9375285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48" y="-6749"/>
            <a:ext cx="10772775" cy="1658198"/>
          </a:xfrm>
        </p:spPr>
        <p:txBody>
          <a:bodyPr/>
          <a:lstStyle/>
          <a:p>
            <a:pPr algn="ctr"/>
            <a:r>
              <a:rPr lang="en-IN" dirty="0" smtClean="0"/>
              <a:t>JVM Monitor</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60" y="1400164"/>
            <a:ext cx="11859874" cy="5269769"/>
          </a:xfrm>
          <a:prstGeom prst="rect">
            <a:avLst/>
          </a:prstGeom>
        </p:spPr>
      </p:pic>
    </p:spTree>
    <p:extLst>
      <p:ext uri="{BB962C8B-B14F-4D97-AF65-F5344CB8AC3E}">
        <p14:creationId xmlns:p14="http://schemas.microsoft.com/office/powerpoint/2010/main" val="7023593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48" y="-6749"/>
            <a:ext cx="10772775" cy="1658198"/>
          </a:xfrm>
        </p:spPr>
        <p:txBody>
          <a:bodyPr/>
          <a:lstStyle/>
          <a:p>
            <a:pPr algn="ctr"/>
            <a:r>
              <a:rPr lang="en-IN" dirty="0" smtClean="0"/>
              <a:t>JVM Monitor</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471" y="1651449"/>
            <a:ext cx="9384127" cy="4939682"/>
          </a:xfrm>
          <a:prstGeom prst="rect">
            <a:avLst/>
          </a:prstGeom>
        </p:spPr>
      </p:pic>
    </p:spTree>
    <p:extLst>
      <p:ext uri="{BB962C8B-B14F-4D97-AF65-F5344CB8AC3E}">
        <p14:creationId xmlns:p14="http://schemas.microsoft.com/office/powerpoint/2010/main" val="19741624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48" y="-6749"/>
            <a:ext cx="10772775" cy="1658198"/>
          </a:xfrm>
        </p:spPr>
        <p:txBody>
          <a:bodyPr/>
          <a:lstStyle/>
          <a:p>
            <a:pPr algn="ctr"/>
            <a:r>
              <a:rPr lang="en-IN" dirty="0" smtClean="0"/>
              <a:t>JVM Monitor</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148" y="2033516"/>
            <a:ext cx="10986649" cy="2429740"/>
          </a:xfrm>
          <a:prstGeom prst="rect">
            <a:avLst/>
          </a:prstGeom>
        </p:spPr>
      </p:pic>
    </p:spTree>
    <p:extLst>
      <p:ext uri="{BB962C8B-B14F-4D97-AF65-F5344CB8AC3E}">
        <p14:creationId xmlns:p14="http://schemas.microsoft.com/office/powerpoint/2010/main" val="33032735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48" y="-6749"/>
            <a:ext cx="10772775" cy="1658198"/>
          </a:xfrm>
        </p:spPr>
        <p:txBody>
          <a:bodyPr/>
          <a:lstStyle/>
          <a:p>
            <a:pPr algn="ctr"/>
            <a:r>
              <a:rPr lang="en-IN" dirty="0" smtClean="0"/>
              <a:t>JVM Monitor</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75" y="2306472"/>
            <a:ext cx="11465314" cy="2513549"/>
          </a:xfrm>
          <a:prstGeom prst="rect">
            <a:avLst/>
          </a:prstGeom>
        </p:spPr>
      </p:pic>
    </p:spTree>
    <p:extLst>
      <p:ext uri="{BB962C8B-B14F-4D97-AF65-F5344CB8AC3E}">
        <p14:creationId xmlns:p14="http://schemas.microsoft.com/office/powerpoint/2010/main" val="4646351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48" y="-6749"/>
            <a:ext cx="10772775" cy="1658198"/>
          </a:xfrm>
        </p:spPr>
        <p:txBody>
          <a:bodyPr/>
          <a:lstStyle/>
          <a:p>
            <a:pPr algn="ctr"/>
            <a:r>
              <a:rPr lang="en-IN" dirty="0" smtClean="0"/>
              <a:t>JVM Monitor</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70" y="1651449"/>
            <a:ext cx="10765719" cy="2587913"/>
          </a:xfrm>
          <a:prstGeom prst="rect">
            <a:avLst/>
          </a:prstGeom>
        </p:spPr>
      </p:pic>
    </p:spTree>
    <p:extLst>
      <p:ext uri="{BB962C8B-B14F-4D97-AF65-F5344CB8AC3E}">
        <p14:creationId xmlns:p14="http://schemas.microsoft.com/office/powerpoint/2010/main" val="33240332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Better Optimizing Compilers</a:t>
            </a:r>
            <a:endParaRPr lang="en-IN" dirty="0"/>
          </a:p>
        </p:txBody>
      </p:sp>
      <p:sp>
        <p:nvSpPr>
          <p:cNvPr id="3" name="Content Placeholder 2"/>
          <p:cNvSpPr>
            <a:spLocks noGrp="1"/>
          </p:cNvSpPr>
          <p:nvPr>
            <p:ph idx="1"/>
          </p:nvPr>
        </p:nvSpPr>
        <p:spPr>
          <a:xfrm>
            <a:off x="676656" y="2011680"/>
            <a:ext cx="10753725" cy="4157108"/>
          </a:xfrm>
        </p:spPr>
        <p:txBody>
          <a:bodyPr/>
          <a:lstStyle/>
          <a:p>
            <a:pPr>
              <a:buFont typeface="Wingdings" panose="05000000000000000000" pitchFamily="2" charset="2"/>
              <a:buChar char="Ø"/>
            </a:pPr>
            <a:r>
              <a:rPr lang="en-IN" dirty="0"/>
              <a:t>For example, the JAVAR </a:t>
            </a:r>
            <a:r>
              <a:rPr lang="en-IN" dirty="0" smtClean="0"/>
              <a:t>compiler (</a:t>
            </a:r>
            <a:r>
              <a:rPr lang="en-IN" dirty="0"/>
              <a:t>http://www.extreme.indiana.edu/hpjava/) is a prototype </a:t>
            </a:r>
            <a:r>
              <a:rPr lang="en-IN" dirty="0" smtClean="0"/>
              <a:t>compiler.</a:t>
            </a:r>
          </a:p>
          <a:p>
            <a:pPr>
              <a:buFont typeface="Wingdings" panose="05000000000000000000" pitchFamily="2" charset="2"/>
              <a:buChar char="Ø"/>
            </a:pPr>
            <a:r>
              <a:rPr lang="en-IN" dirty="0" smtClean="0"/>
              <a:t>It </a:t>
            </a:r>
            <a:r>
              <a:rPr lang="en-IN" dirty="0"/>
              <a:t>automatically </a:t>
            </a:r>
            <a:r>
              <a:rPr lang="en-IN" dirty="0" smtClean="0"/>
              <a:t>parallelizes parts </a:t>
            </a:r>
            <a:r>
              <a:rPr lang="en-IN" dirty="0"/>
              <a:t>of a Java application to improve performance.</a:t>
            </a:r>
          </a:p>
        </p:txBody>
      </p:sp>
    </p:spTree>
    <p:extLst>
      <p:ext uri="{BB962C8B-B14F-4D97-AF65-F5344CB8AC3E}">
        <p14:creationId xmlns:p14="http://schemas.microsoft.com/office/powerpoint/2010/main" val="27253962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Cannot Do</a:t>
            </a:r>
            <a:endParaRPr lang="en-IN" dirty="0"/>
          </a:p>
        </p:txBody>
      </p:sp>
      <p:sp>
        <p:nvSpPr>
          <p:cNvPr id="3" name="Content Placeholder 2"/>
          <p:cNvSpPr>
            <a:spLocks noGrp="1"/>
          </p:cNvSpPr>
          <p:nvPr>
            <p:ph idx="1"/>
          </p:nvPr>
        </p:nvSpPr>
        <p:spPr>
          <a:xfrm>
            <a:off x="676656" y="2011680"/>
            <a:ext cx="10753725" cy="4157108"/>
          </a:xfrm>
        </p:spPr>
        <p:txBody>
          <a:bodyPr/>
          <a:lstStyle/>
          <a:p>
            <a:pPr>
              <a:buFont typeface="Wingdings" panose="05000000000000000000" pitchFamily="2" charset="2"/>
              <a:buChar char="Ø"/>
            </a:pPr>
            <a:r>
              <a:rPr lang="en-IN" dirty="0"/>
              <a:t>Optimizing compilers cannot change your code to use a better algorithm . </a:t>
            </a:r>
            <a:endParaRPr lang="en-IN" dirty="0" smtClean="0"/>
          </a:p>
          <a:p>
            <a:pPr>
              <a:buFont typeface="Wingdings" panose="05000000000000000000" pitchFamily="2" charset="2"/>
              <a:buChar char="Ø"/>
            </a:pPr>
            <a:r>
              <a:rPr lang="en-IN" dirty="0" smtClean="0"/>
              <a:t>If </a:t>
            </a:r>
            <a:r>
              <a:rPr lang="en-IN" dirty="0"/>
              <a:t>you are using </a:t>
            </a:r>
            <a:r>
              <a:rPr lang="en-IN" dirty="0" smtClean="0"/>
              <a:t>an inefficient </a:t>
            </a:r>
            <a:r>
              <a:rPr lang="en-IN" dirty="0"/>
              <a:t>search routine, there may be hugely better search algorithms giving orders of </a:t>
            </a:r>
            <a:r>
              <a:rPr lang="en-IN" dirty="0" smtClean="0"/>
              <a:t>magnitude speedups.</a:t>
            </a:r>
          </a:p>
          <a:p>
            <a:pPr>
              <a:buFont typeface="Wingdings" panose="05000000000000000000" pitchFamily="2" charset="2"/>
              <a:buChar char="Ø"/>
            </a:pPr>
            <a:r>
              <a:rPr lang="en-IN" dirty="0" smtClean="0"/>
              <a:t>But </a:t>
            </a:r>
            <a:r>
              <a:rPr lang="en-IN" dirty="0"/>
              <a:t>the optimizing compiler only tries to speed up the algorithm you are using (with </a:t>
            </a:r>
            <a:r>
              <a:rPr lang="en-IN" dirty="0" smtClean="0"/>
              <a:t>a probable </a:t>
            </a:r>
            <a:r>
              <a:rPr lang="en-IN" dirty="0"/>
              <a:t>small incremental speedup</a:t>
            </a:r>
            <a:r>
              <a:rPr lang="en-IN" dirty="0" smtClean="0"/>
              <a:t>).</a:t>
            </a:r>
          </a:p>
          <a:p>
            <a:pPr>
              <a:buFont typeface="Wingdings" panose="05000000000000000000" pitchFamily="2" charset="2"/>
              <a:buChar char="Ø"/>
            </a:pPr>
            <a:r>
              <a:rPr lang="en-IN" dirty="0" smtClean="0"/>
              <a:t> </a:t>
            </a:r>
            <a:r>
              <a:rPr lang="en-IN" dirty="0"/>
              <a:t>It is still important to profile applications to </a:t>
            </a:r>
            <a:r>
              <a:rPr lang="en-IN" dirty="0" smtClean="0"/>
              <a:t>identify bottlenecks </a:t>
            </a:r>
            <a:r>
              <a:rPr lang="en-IN" dirty="0"/>
              <a:t>even if you intend to use an optimizing compiler.</a:t>
            </a:r>
          </a:p>
        </p:txBody>
      </p:sp>
    </p:spTree>
    <p:extLst>
      <p:ext uri="{BB962C8B-B14F-4D97-AF65-F5344CB8AC3E}">
        <p14:creationId xmlns:p14="http://schemas.microsoft.com/office/powerpoint/2010/main" val="30807316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Cannot Do</a:t>
            </a:r>
            <a:endParaRPr lang="en-IN" dirty="0"/>
          </a:p>
        </p:txBody>
      </p:sp>
      <p:sp>
        <p:nvSpPr>
          <p:cNvPr id="3" name="Content Placeholder 2"/>
          <p:cNvSpPr>
            <a:spLocks noGrp="1"/>
          </p:cNvSpPr>
          <p:nvPr>
            <p:ph idx="1"/>
          </p:nvPr>
        </p:nvSpPr>
        <p:spPr>
          <a:xfrm>
            <a:off x="676656" y="2011680"/>
            <a:ext cx="10753725" cy="4157108"/>
          </a:xfrm>
        </p:spPr>
        <p:txBody>
          <a:bodyPr/>
          <a:lstStyle/>
          <a:p>
            <a:pPr>
              <a:buFont typeface="Wingdings" panose="05000000000000000000" pitchFamily="2" charset="2"/>
              <a:buChar char="Ø"/>
            </a:pPr>
            <a:r>
              <a:rPr lang="en-IN" dirty="0"/>
              <a:t>Optimizing compilers have difficulty dealing with classes that cannot </a:t>
            </a:r>
            <a:r>
              <a:rPr lang="en-IN" dirty="0" smtClean="0"/>
              <a:t>be identified </a:t>
            </a:r>
            <a:r>
              <a:rPr lang="en-IN" dirty="0"/>
              <a:t>at compile time (e.g., building a string at runtime and loading a class of that name).</a:t>
            </a:r>
          </a:p>
          <a:p>
            <a:pPr>
              <a:buFont typeface="Wingdings" panose="05000000000000000000" pitchFamily="2" charset="2"/>
              <a:buChar char="Ø"/>
            </a:pPr>
            <a:r>
              <a:rPr lang="en-IN" dirty="0"/>
              <a:t>Basically, using </a:t>
            </a:r>
            <a:r>
              <a:rPr lang="en-IN" dirty="0" err="1"/>
              <a:t>Class.forName</a:t>
            </a:r>
            <a:r>
              <a:rPr lang="en-IN" dirty="0"/>
              <a:t>( ) is not (and cannot be) handled in any complete way, </a:t>
            </a:r>
            <a:r>
              <a:rPr lang="en-IN" dirty="0" smtClean="0"/>
              <a:t>though several </a:t>
            </a:r>
            <a:r>
              <a:rPr lang="en-IN" dirty="0"/>
              <a:t>compilers try to manage as best they can.</a:t>
            </a:r>
          </a:p>
        </p:txBody>
      </p:sp>
    </p:spTree>
    <p:extLst>
      <p:ext uri="{BB962C8B-B14F-4D97-AF65-F5344CB8AC3E}">
        <p14:creationId xmlns:p14="http://schemas.microsoft.com/office/powerpoint/2010/main" val="23419359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179142"/>
          </a:xfrm>
        </p:spPr>
        <p:txBody>
          <a:bodyPr/>
          <a:lstStyle/>
          <a:p>
            <a:pPr algn="ctr"/>
            <a:r>
              <a:rPr lang="en-IN" b="1" dirty="0"/>
              <a:t>What Optimizing Compilers Can Do</a:t>
            </a:r>
            <a:endParaRPr lang="en-IN" dirty="0"/>
          </a:p>
        </p:txBody>
      </p:sp>
      <p:sp>
        <p:nvSpPr>
          <p:cNvPr id="3" name="Content Placeholder 2"/>
          <p:cNvSpPr>
            <a:spLocks noGrp="1"/>
          </p:cNvSpPr>
          <p:nvPr>
            <p:ph idx="1"/>
          </p:nvPr>
        </p:nvSpPr>
        <p:spPr>
          <a:xfrm>
            <a:off x="676656" y="2011680"/>
            <a:ext cx="10753725" cy="4157108"/>
          </a:xfrm>
        </p:spPr>
        <p:txBody>
          <a:bodyPr>
            <a:normAutofit fontScale="70000" lnSpcReduction="20000"/>
          </a:bodyPr>
          <a:lstStyle/>
          <a:p>
            <a:pPr>
              <a:buFont typeface="Wingdings" panose="05000000000000000000" pitchFamily="2" charset="2"/>
              <a:buChar char="Ø"/>
            </a:pPr>
            <a:r>
              <a:rPr lang="en-IN" b="1" i="1" dirty="0"/>
              <a:t>Remove unused methods and </a:t>
            </a:r>
            <a:r>
              <a:rPr lang="en-IN" b="1" i="1" dirty="0" smtClean="0"/>
              <a:t>classes (</a:t>
            </a:r>
            <a:r>
              <a:rPr lang="en-IN" dirty="0"/>
              <a:t>This can include removing superclass methods that have </a:t>
            </a:r>
            <a:r>
              <a:rPr lang="en-IN" dirty="0" smtClean="0"/>
              <a:t>been overridden </a:t>
            </a:r>
            <a:r>
              <a:rPr lang="en-IN" dirty="0"/>
              <a:t>in a subclass and are never called in the </a:t>
            </a:r>
            <a:r>
              <a:rPr lang="en-IN" dirty="0" smtClean="0"/>
              <a:t>superclass)</a:t>
            </a:r>
          </a:p>
          <a:p>
            <a:pPr>
              <a:buFont typeface="Wingdings" panose="05000000000000000000" pitchFamily="2" charset="2"/>
              <a:buChar char="Ø"/>
            </a:pPr>
            <a:r>
              <a:rPr lang="en-IN" b="1" i="1" dirty="0"/>
              <a:t>Increase statically bound </a:t>
            </a:r>
            <a:r>
              <a:rPr lang="en-IN" b="1" i="1" dirty="0" smtClean="0"/>
              <a:t>calls(</a:t>
            </a:r>
            <a:r>
              <a:rPr lang="en-IN" dirty="0"/>
              <a:t>the method invocation can be compiled as a static </a:t>
            </a:r>
            <a:r>
              <a:rPr lang="en-IN" dirty="0" err="1" smtClean="0"/>
              <a:t>invocation,which</a:t>
            </a:r>
            <a:r>
              <a:rPr lang="en-IN" dirty="0" smtClean="0"/>
              <a:t> </a:t>
            </a:r>
            <a:r>
              <a:rPr lang="en-IN" dirty="0"/>
              <a:t>is faster than a dynamic </a:t>
            </a:r>
            <a:r>
              <a:rPr lang="en-IN" dirty="0" smtClean="0"/>
              <a:t>lookup)</a:t>
            </a:r>
          </a:p>
          <a:p>
            <a:pPr>
              <a:buFont typeface="Wingdings" panose="05000000000000000000" pitchFamily="2" charset="2"/>
              <a:buChar char="Ø"/>
            </a:pPr>
            <a:r>
              <a:rPr lang="en-IN" b="1" i="1" dirty="0"/>
              <a:t>Cut dead code and unnecessary instructions, including checks for </a:t>
            </a:r>
            <a:r>
              <a:rPr lang="en-IN" b="1" i="1" dirty="0" smtClean="0"/>
              <a:t>null</a:t>
            </a:r>
          </a:p>
          <a:p>
            <a:pPr>
              <a:buFont typeface="Wingdings" panose="05000000000000000000" pitchFamily="2" charset="2"/>
              <a:buChar char="Ø"/>
            </a:pPr>
            <a:r>
              <a:rPr lang="en-IN" b="1" i="1" dirty="0"/>
              <a:t>Use computationally cheaper alternatives (strength reduction</a:t>
            </a:r>
            <a:r>
              <a:rPr lang="en-IN" b="1" i="1" dirty="0" smtClean="0"/>
              <a:t>)</a:t>
            </a:r>
          </a:p>
          <a:p>
            <a:r>
              <a:rPr lang="en-IN" b="1" dirty="0">
                <a:solidFill>
                  <a:srgbClr val="FF0000"/>
                </a:solidFill>
              </a:rPr>
              <a:t>x = x + 5;</a:t>
            </a:r>
          </a:p>
          <a:p>
            <a:r>
              <a:rPr lang="en-IN" b="1" dirty="0">
                <a:solidFill>
                  <a:srgbClr val="FF0000"/>
                </a:solidFill>
              </a:rPr>
              <a:t>y = x/2;</a:t>
            </a:r>
          </a:p>
          <a:p>
            <a:r>
              <a:rPr lang="en-IN" b="1" dirty="0">
                <a:solidFill>
                  <a:srgbClr val="FF0000"/>
                </a:solidFill>
              </a:rPr>
              <a:t>z = x * 4;</a:t>
            </a:r>
          </a:p>
          <a:p>
            <a:r>
              <a:rPr lang="en-IN" dirty="0"/>
              <a:t>These lines can be replaced by faster operations without altering the meaning of any statements:</a:t>
            </a:r>
          </a:p>
          <a:p>
            <a:r>
              <a:rPr lang="en-IN" dirty="0"/>
              <a:t>x += 5; //Assignment in place is faster</a:t>
            </a:r>
          </a:p>
          <a:p>
            <a:r>
              <a:rPr lang="en-IN" dirty="0"/>
              <a:t>y = x &gt;&gt; 1; //each right shift by one place is equivalent to dividing by 2</a:t>
            </a:r>
          </a:p>
          <a:p>
            <a:r>
              <a:rPr lang="en-IN" dirty="0"/>
              <a:t>z = x &lt;&lt; 2; //each left shift by one place is equivalent to multiplying by 2</a:t>
            </a:r>
            <a:endParaRPr lang="en-IN" dirty="0" smtClean="0"/>
          </a:p>
          <a:p>
            <a:pPr>
              <a:buFont typeface="Wingdings" panose="05000000000000000000" pitchFamily="2" charset="2"/>
              <a:buChar char="Ø"/>
            </a:pPr>
            <a:endParaRPr lang="en-IN" b="1" i="1" dirty="0" smtClean="0"/>
          </a:p>
          <a:p>
            <a:pPr>
              <a:buFont typeface="Wingdings" panose="05000000000000000000" pitchFamily="2" charset="2"/>
              <a:buChar char="Ø"/>
            </a:pPr>
            <a:endParaRPr lang="en-IN" b="1" i="1" dirty="0" smtClean="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954260598"/>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TC103457491[[fn=Metropolitan]]</Template>
  <TotalTime>2857</TotalTime>
  <Words>10951</Words>
  <Application>Microsoft Office PowerPoint</Application>
  <PresentationFormat>Widescreen</PresentationFormat>
  <Paragraphs>1237</Paragraphs>
  <Slides>203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203</vt:i4>
      </vt:variant>
    </vt:vector>
  </HeadingPairs>
  <TitlesOfParts>
    <vt:vector size="207" baseType="lpstr">
      <vt:lpstr>Arial</vt:lpstr>
      <vt:lpstr>Calibri Light</vt:lpstr>
      <vt:lpstr>Wingdings</vt:lpstr>
      <vt:lpstr>Metropolitan</vt:lpstr>
      <vt:lpstr>Java / J2EE Performance Analysis</vt:lpstr>
      <vt:lpstr>Java Code Execution Process.</vt:lpstr>
      <vt:lpstr> Class Loader </vt:lpstr>
      <vt:lpstr> Runtime Data Areas </vt:lpstr>
      <vt:lpstr>Byte Code to Machine Code</vt:lpstr>
      <vt:lpstr>Hotspot VM</vt:lpstr>
      <vt:lpstr>Hotspot VM</vt:lpstr>
      <vt:lpstr>PowerPoint Presentation</vt:lpstr>
      <vt:lpstr>Java (JVM) Memory Model </vt:lpstr>
      <vt:lpstr>Young Generation </vt:lpstr>
      <vt:lpstr>Young Generation </vt:lpstr>
      <vt:lpstr>Old Generation </vt:lpstr>
      <vt:lpstr>Stop the World Event </vt:lpstr>
      <vt:lpstr> Permanent Generation </vt:lpstr>
      <vt:lpstr>Permanent Generation</vt:lpstr>
      <vt:lpstr>Permanent Generation</vt:lpstr>
      <vt:lpstr> Java Heap Memory Switches </vt:lpstr>
      <vt:lpstr> Java Garbage Collection </vt:lpstr>
      <vt:lpstr> Java Garbage Collection </vt:lpstr>
      <vt:lpstr> Java Garbage Collection </vt:lpstr>
      <vt:lpstr> Java Garbage Collection </vt:lpstr>
      <vt:lpstr> Java Garbage Collection Types </vt:lpstr>
      <vt:lpstr> Java Garbage Collection Types </vt:lpstr>
      <vt:lpstr> Java Garbage Collection Types </vt:lpstr>
      <vt:lpstr> Java Garbage Collection Types </vt:lpstr>
      <vt:lpstr> Java Garbage Collection Types </vt:lpstr>
      <vt:lpstr>Determining the Default Compiler </vt:lpstr>
      <vt:lpstr>Java Garbage Collection Monitoring </vt:lpstr>
      <vt:lpstr>PowerPoint Presentation</vt:lpstr>
      <vt:lpstr>The IDE monitoring tools</vt:lpstr>
      <vt:lpstr>The IDE monitoring tools</vt:lpstr>
      <vt:lpstr>The standalone monitoring tools</vt:lpstr>
      <vt:lpstr>The multifunction monitoring tools</vt:lpstr>
      <vt:lpstr>Tuning Java heap for performance</vt:lpstr>
      <vt:lpstr>Default compiler based on OS and machine</vt:lpstr>
      <vt:lpstr>Tuning the Code Cache</vt:lpstr>
      <vt:lpstr>Default code cache based on platform</vt:lpstr>
      <vt:lpstr>Performance Analysis of Java Application</vt:lpstr>
      <vt:lpstr>Tuning Java heap for performance</vt:lpstr>
      <vt:lpstr>Theoretical and Advised Max Heap Sizes</vt:lpstr>
      <vt:lpstr>Trade-off: Heap Size vs. Performance</vt:lpstr>
      <vt:lpstr>Fixed heap sizes vs. Variable heap sizes</vt:lpstr>
      <vt:lpstr>Different GC options</vt:lpstr>
      <vt:lpstr>Different GC options</vt:lpstr>
      <vt:lpstr>Different GC options</vt:lpstr>
      <vt:lpstr>CMS</vt:lpstr>
      <vt:lpstr>CMS</vt:lpstr>
      <vt:lpstr>The Garbage-first collector – G1</vt:lpstr>
      <vt:lpstr>System Limitations and What to Tune</vt:lpstr>
      <vt:lpstr>System Limitations and What to Tune</vt:lpstr>
      <vt:lpstr>System Limitations and What to Tune</vt:lpstr>
      <vt:lpstr>A Tuning Strategy</vt:lpstr>
      <vt:lpstr>What to Measure</vt:lpstr>
      <vt:lpstr>PowerPoint Presentation</vt:lpstr>
      <vt:lpstr>Dissecting performance testing</vt:lpstr>
      <vt:lpstr>Dissecting performance testing</vt:lpstr>
      <vt:lpstr>Performance testing types</vt:lpstr>
      <vt:lpstr>Performance testing types</vt:lpstr>
      <vt:lpstr>Starting with Apache JMeter</vt:lpstr>
      <vt:lpstr>Monitoring Java Applications</vt:lpstr>
      <vt:lpstr>Monitoring Java Applications</vt:lpstr>
      <vt:lpstr>Monitoring Java Applications</vt:lpstr>
      <vt:lpstr>The Java monitoring tools</vt:lpstr>
      <vt:lpstr>The Java monitoring tools</vt:lpstr>
      <vt:lpstr>The IDE monitoring tools</vt:lpstr>
      <vt:lpstr>The IDE monitoring tools</vt:lpstr>
      <vt:lpstr>The standalone monitoring tools</vt:lpstr>
      <vt:lpstr>The multifunction monitoring tools</vt:lpstr>
      <vt:lpstr>Understanding the profiling tools</vt:lpstr>
      <vt:lpstr>Profilers modes</vt:lpstr>
      <vt:lpstr>Result of Tool</vt:lpstr>
      <vt:lpstr>The monitoring tool for Java virtual machine statistics</vt:lpstr>
      <vt:lpstr>The monitoring tool for Java virtual machine statistics</vt:lpstr>
      <vt:lpstr>The monitoring tool for Java virtual machine statistics</vt:lpstr>
      <vt:lpstr> The monitoring tool for Java virtual machine statistics</vt:lpstr>
      <vt:lpstr>The JVM memory map tool</vt:lpstr>
      <vt:lpstr>The JVM memory map tool</vt:lpstr>
      <vt:lpstr>The JVM memory map tool</vt:lpstr>
      <vt:lpstr>The JVM memory map tool</vt:lpstr>
      <vt:lpstr>The JVM memory map tool</vt:lpstr>
      <vt:lpstr>Memory Leak</vt:lpstr>
      <vt:lpstr>Memory Leak</vt:lpstr>
      <vt:lpstr>The Java heap analysis tool</vt:lpstr>
      <vt:lpstr>The Java heap analysis tool</vt:lpstr>
      <vt:lpstr>The Java monitoring and management console tool</vt:lpstr>
      <vt:lpstr>Oracle Java Mission Control</vt:lpstr>
      <vt:lpstr>Oracle Java Mission Control</vt:lpstr>
      <vt:lpstr>JVM Monitor</vt:lpstr>
      <vt:lpstr>JVM Monitor</vt:lpstr>
      <vt:lpstr>JVM Monitor</vt:lpstr>
      <vt:lpstr>JVM Monitor</vt:lpstr>
      <vt:lpstr>JVM Monitor</vt:lpstr>
      <vt:lpstr>JVM Monitor</vt:lpstr>
      <vt:lpstr>JVM Monitor</vt:lpstr>
      <vt:lpstr>JVM Monitor</vt:lpstr>
      <vt:lpstr>Better Optimizing Compilers</vt:lpstr>
      <vt:lpstr>What Optimizing Compilers Cannot Do</vt:lpstr>
      <vt:lpstr>What Optimizing Compilers Cannot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What Optimizing Compilers Can Do</vt:lpstr>
      <vt:lpstr>Going through a slow response time umbrella</vt:lpstr>
      <vt:lpstr>Common performance issues</vt:lpstr>
      <vt:lpstr>Common performance issues</vt:lpstr>
      <vt:lpstr>Common performance issues</vt:lpstr>
      <vt:lpstr>Common performance issues</vt:lpstr>
      <vt:lpstr>Common performance issues</vt:lpstr>
      <vt:lpstr>Common performance issues</vt:lpstr>
      <vt:lpstr>Common performance issues</vt:lpstr>
      <vt:lpstr>Common performance issues</vt:lpstr>
      <vt:lpstr>Common performance issues</vt:lpstr>
      <vt:lpstr>Client-side performance issues</vt:lpstr>
      <vt:lpstr>Object Creation</vt:lpstr>
      <vt:lpstr>Object Creation</vt:lpstr>
      <vt:lpstr>Uncompressed ZIP/JAR Files</vt:lpstr>
      <vt:lpstr>Object Creation </vt:lpstr>
      <vt:lpstr>Excess Object Creation </vt:lpstr>
      <vt:lpstr>Excess Object Creation </vt:lpstr>
      <vt:lpstr>Excess Object Creation </vt:lpstr>
      <vt:lpstr>Reuse Object</vt:lpstr>
      <vt:lpstr>Manage Pool Of Objects</vt:lpstr>
      <vt:lpstr>Canonicalizing Objects</vt:lpstr>
      <vt:lpstr>Enumerating constants</vt:lpstr>
      <vt:lpstr>Comparison verses Identity</vt:lpstr>
      <vt:lpstr>Avoid Excess Garbage Collection</vt:lpstr>
      <vt:lpstr>Lazy Initialization</vt:lpstr>
      <vt:lpstr>Profiling Tools</vt:lpstr>
      <vt:lpstr>CPU Performance </vt:lpstr>
      <vt:lpstr>Java Performance Tuning Tools</vt:lpstr>
      <vt:lpstr>Memory Usage </vt:lpstr>
      <vt:lpstr>Resolving memory leaks</vt:lpstr>
      <vt:lpstr>Memory Usage </vt:lpstr>
      <vt:lpstr>Memory Usage </vt:lpstr>
      <vt:lpstr>Developing High Performance Java Applications - Checklist</vt:lpstr>
      <vt:lpstr>Developing High Performance Java Applications - Checklist</vt:lpstr>
      <vt:lpstr>Java 6 Performance Improvements</vt:lpstr>
      <vt:lpstr>Java 6 Performance Improvements</vt:lpstr>
      <vt:lpstr>  Why is Tuning important?  </vt:lpstr>
      <vt:lpstr>What's new in Java 1.7?</vt:lpstr>
      <vt:lpstr>Java 7 Performance Improvements</vt:lpstr>
      <vt:lpstr>Java 7 Performance Improvements</vt:lpstr>
      <vt:lpstr>C0 compilation</vt:lpstr>
      <vt:lpstr>C1 compilation</vt:lpstr>
      <vt:lpstr>C2 Compilation</vt:lpstr>
      <vt:lpstr>Tiered compilation</vt:lpstr>
      <vt:lpstr>Tiered compilation</vt:lpstr>
      <vt:lpstr>Java 7 Performance Improvements</vt:lpstr>
      <vt:lpstr>Performance Tuning Guidelines for J2EE Applications</vt:lpstr>
      <vt:lpstr> General Performance Guidelines</vt:lpstr>
      <vt:lpstr>What is JMeter?</vt:lpstr>
      <vt:lpstr>Features of JMeter?</vt:lpstr>
      <vt:lpstr>Features of JMeter?</vt:lpstr>
      <vt:lpstr>How Jmeter Works</vt:lpstr>
      <vt:lpstr>Performance Tuning of Servlet and JSP</vt:lpstr>
      <vt:lpstr>Technique 1: [HttpServlet init() method]</vt:lpstr>
      <vt:lpstr>Technique 1: [HttpServlet init() method]</vt:lpstr>
      <vt:lpstr>Technique 1: [HttpServlet init() method]</vt:lpstr>
      <vt:lpstr>Technique 1: [HttpServlet init() method]</vt:lpstr>
      <vt:lpstr>Technique 2: [Servlet and JSP auto-reloading]</vt:lpstr>
      <vt:lpstr>Technique 3: [Controling HttpSession]</vt:lpstr>
      <vt:lpstr>Technique 4: [gzip compression]</vt:lpstr>
      <vt:lpstr>Technique 4: [gzip compression]</vt:lpstr>
      <vt:lpstr>Technique 5: [SingleThreadModel]</vt:lpstr>
      <vt:lpstr>Technique 6: [Include mechanism]</vt:lpstr>
      <vt:lpstr>Technique 7: [useBean action scope]</vt:lpstr>
      <vt:lpstr>Technique 7: [useBean action scope]</vt:lpstr>
      <vt:lpstr>Technique 8: [Miscellaneous]</vt:lpstr>
      <vt:lpstr>Need for J2EE Performance Tuning</vt:lpstr>
      <vt:lpstr>Typical Approach for Tuning Performance</vt:lpstr>
      <vt:lpstr>Performance optimization considerations </vt:lpstr>
      <vt:lpstr>Performance optimization considerations </vt:lpstr>
      <vt:lpstr>Application Layer Tuning</vt:lpstr>
      <vt:lpstr>Application Layer Tuning</vt:lpstr>
      <vt:lpstr>Application Layer Tuning</vt:lpstr>
      <vt:lpstr>Application Layer Tuning</vt:lpstr>
      <vt:lpstr>Application Layer Tuning</vt:lpstr>
      <vt:lpstr>Application Layer Tuning</vt:lpstr>
      <vt:lpstr>Application Layer Tuning</vt:lpstr>
      <vt:lpstr>Database Layer Tuning</vt:lpstr>
      <vt:lpstr>Database Layer Tuning</vt:lpstr>
      <vt:lpstr>Application Server Tuning</vt:lpstr>
      <vt:lpstr>When Can You Conclude Performance Tuning?</vt:lpstr>
      <vt:lpstr>The two dimensions of web applications’ performance tuning</vt:lpstr>
      <vt:lpstr>Horizontal Dimension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 J2EE Performance Analysis</dc:title>
  <dc:creator>Parameswari Bala</dc:creator>
  <cp:lastModifiedBy>Parameswari Bala</cp:lastModifiedBy>
  <cp:revision>601</cp:revision>
  <dcterms:created xsi:type="dcterms:W3CDTF">2014-09-07T14:00:08Z</dcterms:created>
  <dcterms:modified xsi:type="dcterms:W3CDTF">2016-03-02T04:40:54Z</dcterms:modified>
</cp:coreProperties>
</file>